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65" r:id="rId5"/>
    <p:sldMasterId id="2147483777" r:id="rId6"/>
    <p:sldMasterId id="2147483789" r:id="rId7"/>
    <p:sldMasterId id="2147483801" r:id="rId8"/>
    <p:sldMasterId id="2147483825" r:id="rId9"/>
    <p:sldMasterId id="2147483837" r:id="rId10"/>
  </p:sldMasterIdLst>
  <p:notesMasterIdLst>
    <p:notesMasterId r:id="rId45"/>
  </p:notesMasterIdLst>
  <p:handoutMasterIdLst>
    <p:handoutMasterId r:id="rId46"/>
  </p:handoutMasterIdLst>
  <p:sldIdLst>
    <p:sldId id="524" r:id="rId11"/>
    <p:sldId id="460" r:id="rId12"/>
    <p:sldId id="420" r:id="rId13"/>
    <p:sldId id="451" r:id="rId14"/>
    <p:sldId id="429" r:id="rId15"/>
    <p:sldId id="561" r:id="rId16"/>
    <p:sldId id="464" r:id="rId17"/>
    <p:sldId id="562" r:id="rId18"/>
    <p:sldId id="466" r:id="rId19"/>
    <p:sldId id="465" r:id="rId20"/>
    <p:sldId id="423" r:id="rId21"/>
    <p:sldId id="523" r:id="rId22"/>
    <p:sldId id="472" r:id="rId23"/>
    <p:sldId id="475" r:id="rId24"/>
    <p:sldId id="488" r:id="rId25"/>
    <p:sldId id="481" r:id="rId26"/>
    <p:sldId id="529" r:id="rId27"/>
    <p:sldId id="530" r:id="rId28"/>
    <p:sldId id="531" r:id="rId29"/>
    <p:sldId id="534" r:id="rId30"/>
    <p:sldId id="494" r:id="rId31"/>
    <p:sldId id="540" r:id="rId32"/>
    <p:sldId id="542" r:id="rId33"/>
    <p:sldId id="543" r:id="rId34"/>
    <p:sldId id="545" r:id="rId35"/>
    <p:sldId id="555" r:id="rId36"/>
    <p:sldId id="556" r:id="rId37"/>
    <p:sldId id="559" r:id="rId38"/>
    <p:sldId id="557" r:id="rId39"/>
    <p:sldId id="558" r:id="rId40"/>
    <p:sldId id="560" r:id="rId41"/>
    <p:sldId id="551" r:id="rId42"/>
    <p:sldId id="512" r:id="rId43"/>
    <p:sldId id="513" r:id="rId4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can Van Buskirk" initials="DVB" lastIdx="1" clrIdx="0"/>
  <p:cmAuthor id="1" name="Oram, Alex" initials="OA" lastIdx="1" clrIdx="1"/>
  <p:cmAuthor id="2" name="Ellen Anderson" initials="EA" lastIdx="3" clrIdx="2">
    <p:extLst>
      <p:ext uri="{19B8F6BF-5375-455C-9EA6-DF929625EA0E}">
        <p15:presenceInfo xmlns:p15="http://schemas.microsoft.com/office/powerpoint/2012/main" userId="S-1-5-21-1757229474-466248765-902906178-12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5288"/>
    <a:srgbClr val="002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6" autoAdjust="0"/>
    <p:restoredTop sz="82436" autoAdjust="0"/>
  </p:normalViewPr>
  <p:slideViewPr>
    <p:cSldViewPr>
      <p:cViewPr varScale="1">
        <p:scale>
          <a:sx n="91" d="100"/>
          <a:sy n="91"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3924" y="-26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11-08T10:05:37.514" idx="2">
    <p:pos x="2123" y="27"/>
    <p:text>since we are defingin differences between participants and other roles, I htough it would be best to remove Participoants from the slide title. If you want to replace, use Players' (possessive) as you did on another slide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11-08T10:07:08.548" idx="3">
    <p:pos x="10" y="10"/>
    <p:text>you asked for review of this slide but there is nothing to review</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1" tIns="46655" rIns="93311" bIns="46655" rtlCol="0"/>
          <a:lstStyle>
            <a:lvl1pPr algn="l">
              <a:defRPr sz="1200"/>
            </a:lvl1pPr>
          </a:lstStyle>
          <a:p>
            <a:endParaRPr lang="en-US" dirty="0"/>
          </a:p>
        </p:txBody>
      </p:sp>
      <p:sp>
        <p:nvSpPr>
          <p:cNvPr id="3" name="Date Placeholder 2"/>
          <p:cNvSpPr>
            <a:spLocks noGrp="1"/>
          </p:cNvSpPr>
          <p:nvPr>
            <p:ph type="dt" sz="quarter" idx="1"/>
          </p:nvPr>
        </p:nvSpPr>
        <p:spPr>
          <a:xfrm>
            <a:off x="3978134" y="0"/>
            <a:ext cx="3043343" cy="465455"/>
          </a:xfrm>
          <a:prstGeom prst="rect">
            <a:avLst/>
          </a:prstGeom>
        </p:spPr>
        <p:txBody>
          <a:bodyPr vert="horz" lIns="93311" tIns="46655" rIns="93311" bIns="46655" rtlCol="0"/>
          <a:lstStyle>
            <a:lvl1pPr algn="r">
              <a:defRPr sz="1200"/>
            </a:lvl1pPr>
          </a:lstStyle>
          <a:p>
            <a:fld id="{28854473-9F2D-46BD-A2CD-1C1749892966}" type="datetimeFigureOut">
              <a:rPr lang="en-US" smtClean="0"/>
              <a:pPr/>
              <a:t>3/21/2018</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1" tIns="46655" rIns="93311" bIns="466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4" y="8842030"/>
            <a:ext cx="3043343" cy="465455"/>
          </a:xfrm>
          <a:prstGeom prst="rect">
            <a:avLst/>
          </a:prstGeom>
        </p:spPr>
        <p:txBody>
          <a:bodyPr vert="horz" lIns="93311" tIns="46655" rIns="93311" bIns="46655" rtlCol="0" anchor="b"/>
          <a:lstStyle>
            <a:lvl1pPr algn="r">
              <a:defRPr sz="1200"/>
            </a:lvl1pPr>
          </a:lstStyle>
          <a:p>
            <a:fld id="{B4AD08A8-F679-4A66-8604-31A1B64AE423}" type="slidenum">
              <a:rPr lang="en-US" smtClean="0"/>
              <a:pPr/>
              <a:t>‹#›</a:t>
            </a:fld>
            <a:endParaRPr lang="en-US" dirty="0"/>
          </a:p>
        </p:txBody>
      </p:sp>
    </p:spTree>
    <p:extLst>
      <p:ext uri="{BB962C8B-B14F-4D97-AF65-F5344CB8AC3E}">
        <p14:creationId xmlns:p14="http://schemas.microsoft.com/office/powerpoint/2010/main" val="842991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1" tIns="46655" rIns="93311" bIns="46655"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311" tIns="46655" rIns="93311" bIns="46655" rtlCol="0"/>
          <a:lstStyle>
            <a:lvl1pPr algn="r">
              <a:defRPr sz="1200"/>
            </a:lvl1pPr>
          </a:lstStyle>
          <a:p>
            <a:fld id="{A33E4EE9-D1D6-4CAD-97BE-ED61B5A48EB0}" type="datetimeFigureOut">
              <a:rPr lang="en-US" smtClean="0"/>
              <a:pPr/>
              <a:t>3/21/2018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1" tIns="46655" rIns="93311" bIns="46655"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11" tIns="46655" rIns="93311" bIns="466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11" tIns="46655" rIns="93311" bIns="466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0"/>
            <a:ext cx="3043343" cy="465455"/>
          </a:xfrm>
          <a:prstGeom prst="rect">
            <a:avLst/>
          </a:prstGeom>
        </p:spPr>
        <p:txBody>
          <a:bodyPr vert="horz" lIns="93311" tIns="46655" rIns="93311" bIns="46655" rtlCol="0" anchor="b"/>
          <a:lstStyle>
            <a:lvl1pPr algn="r">
              <a:defRPr sz="1200"/>
            </a:lvl1pPr>
          </a:lstStyle>
          <a:p>
            <a:fld id="{A8C26F9A-E183-4F61-8B4C-CDA6371F6354}" type="slidenum">
              <a:rPr lang="en-US" smtClean="0"/>
              <a:pPr/>
              <a:t>‹#›</a:t>
            </a:fld>
            <a:endParaRPr lang="en-US" dirty="0"/>
          </a:p>
        </p:txBody>
      </p:sp>
    </p:spTree>
    <p:extLst>
      <p:ext uri="{BB962C8B-B14F-4D97-AF65-F5344CB8AC3E}">
        <p14:creationId xmlns:p14="http://schemas.microsoft.com/office/powerpoint/2010/main" val="214258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rPr>
              <a:t>SLIDE DURATION</a:t>
            </a:r>
            <a:r>
              <a:rPr lang="en-US" baseline="0" dirty="0">
                <a:solidFill>
                  <a:srgbClr val="0000FF"/>
                </a:solidFill>
              </a:rPr>
              <a:t>: 5-8 </a:t>
            </a:r>
            <a:r>
              <a:rPr lang="en-US" dirty="0">
                <a:solidFill>
                  <a:srgbClr val="0000FF"/>
                </a:solidFill>
              </a:rPr>
              <a:t>MINUTES</a:t>
            </a:r>
            <a:r>
              <a:rPr lang="en-US" baseline="0" dirty="0">
                <a:solidFill>
                  <a:srgbClr val="0000FF"/>
                </a:solidFill>
              </a:rPr>
              <a:t> </a:t>
            </a:r>
            <a:r>
              <a:rPr lang="en-US" b="1" baseline="0" dirty="0">
                <a:solidFill>
                  <a:srgbClr val="0000FF"/>
                </a:solidFill>
              </a:rPr>
              <a:t>(</a:t>
            </a:r>
            <a:r>
              <a:rPr lang="en-US" b="1" u="sng" baseline="0" dirty="0">
                <a:solidFill>
                  <a:srgbClr val="0000FF"/>
                </a:solidFill>
              </a:rPr>
              <a:t>not</a:t>
            </a:r>
            <a:r>
              <a:rPr lang="en-US" b="1" baseline="0" dirty="0">
                <a:solidFill>
                  <a:srgbClr val="0000FF"/>
                </a:solidFill>
              </a:rPr>
              <a:t> to exceed 10 MINUTES total)</a:t>
            </a:r>
          </a:p>
          <a:p>
            <a:endParaRPr lang="en-US" baseline="0" dirty="0"/>
          </a:p>
          <a:p>
            <a:pPr algn="ctr"/>
            <a:r>
              <a:rPr lang="en-US" u="sng" dirty="0">
                <a:solidFill>
                  <a:srgbClr val="FF0000"/>
                </a:solidFill>
              </a:rPr>
              <a:t>EDT</a:t>
            </a:r>
            <a:r>
              <a:rPr lang="en-US" dirty="0">
                <a:solidFill>
                  <a:srgbClr val="FF0000"/>
                </a:solidFill>
              </a:rPr>
              <a:t> </a:t>
            </a:r>
          </a:p>
          <a:p>
            <a:r>
              <a:rPr lang="en-US" dirty="0">
                <a:solidFill>
                  <a:srgbClr val="FF0000"/>
                </a:solidFill>
              </a:rPr>
              <a:t>Provide the Host and/or Lead Facilitator with a “Why are we here?” statement that references the exercise’s foundations in the America’s </a:t>
            </a:r>
            <a:r>
              <a:rPr lang="en-US" dirty="0" err="1">
                <a:solidFill>
                  <a:srgbClr val="FF0000"/>
                </a:solidFill>
              </a:rPr>
              <a:t>PrepareAthon</a:t>
            </a:r>
            <a:r>
              <a:rPr lang="en-US" dirty="0">
                <a:solidFill>
                  <a:srgbClr val="FF0000"/>
                </a:solidFill>
              </a:rPr>
              <a:t>! campaign, and, as appropriate, relates the day’s events to similar training/exercise activities  involving whole community partners.</a:t>
            </a:r>
          </a:p>
          <a:p>
            <a:endParaRPr lang="en-US" baseline="0" dirty="0"/>
          </a:p>
          <a:p>
            <a:pPr algn="ctr">
              <a:spcAft>
                <a:spcPts val="300"/>
              </a:spcAft>
            </a:pPr>
            <a:r>
              <a:rPr lang="en-US" u="sng" dirty="0">
                <a:ea typeface="ＭＳ Ｐゴシック" pitchFamily="34" charset="-128"/>
              </a:rPr>
              <a:t>FACILITATOR </a:t>
            </a:r>
          </a:p>
          <a:p>
            <a:pPr marL="171450" indent="-171450">
              <a:buFont typeface="Arial" panose="020B0604020202020204" pitchFamily="34" charset="0"/>
              <a:buChar char="•"/>
            </a:pPr>
            <a:r>
              <a:rPr lang="en-US" dirty="0">
                <a:ea typeface="ＭＳ Ｐゴシック" pitchFamily="34" charset="-128"/>
              </a:rPr>
              <a:t>Offer a Welcome to all participants. </a:t>
            </a:r>
          </a:p>
          <a:p>
            <a:pPr marL="171450" indent="-171450">
              <a:buFont typeface="Arial" panose="020B0604020202020204" pitchFamily="34" charset="0"/>
              <a:buChar char="•"/>
            </a:pPr>
            <a:r>
              <a:rPr lang="en-US" dirty="0">
                <a:ea typeface="ＭＳ Ｐゴシック" pitchFamily="34" charset="-128"/>
              </a:rPr>
              <a:t>Recognize the members of the Exercise Design Team and when referencing America’s </a:t>
            </a:r>
            <a:r>
              <a:rPr lang="en-US" dirty="0" err="1">
                <a:ea typeface="ＭＳ Ｐゴシック" pitchFamily="34" charset="-128"/>
              </a:rPr>
              <a:t>PrepareAthon</a:t>
            </a:r>
            <a:r>
              <a:rPr lang="en-US" dirty="0">
                <a:ea typeface="ＭＳ Ｐゴシック" pitchFamily="34" charset="-128"/>
              </a:rPr>
              <a:t>!, be sure to highlight the logo on the screen. </a:t>
            </a:r>
          </a:p>
          <a:p>
            <a:pPr marL="171450" indent="-171450">
              <a:buFont typeface="Arial" panose="020B0604020202020204" pitchFamily="34" charset="0"/>
              <a:buChar char="•"/>
            </a:pPr>
            <a:r>
              <a:rPr lang="en-US" dirty="0">
                <a:ea typeface="ＭＳ Ｐゴシック" pitchFamily="34" charset="-128"/>
              </a:rPr>
              <a:t>Invite the Host and/or other senior representatives to introduce themselves, and depending on local culture/conditions, offer them the opportunity to make opening remarks. </a:t>
            </a:r>
          </a:p>
          <a:p>
            <a:pPr marL="171450" indent="-171450">
              <a:buFont typeface="Arial" panose="020B0604020202020204" pitchFamily="34" charset="0"/>
              <a:buChar char="•"/>
            </a:pPr>
            <a:r>
              <a:rPr lang="en-US" dirty="0">
                <a:ea typeface="ＭＳ Ｐゴシック" pitchFamily="34" charset="-128"/>
              </a:rPr>
              <a:t>Conclude by inviting all other participants to share their name, title and organization, as well as asking them to complete their name tents (if applicable) and encouraging them to meet/interact with one another during the breaks.</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2</a:t>
            </a:fld>
            <a:endParaRPr lang="en-US" dirty="0"/>
          </a:p>
        </p:txBody>
      </p:sp>
    </p:spTree>
    <p:extLst>
      <p:ext uri="{BB962C8B-B14F-4D97-AF65-F5344CB8AC3E}">
        <p14:creationId xmlns:p14="http://schemas.microsoft.com/office/powerpoint/2010/main" val="4119410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3 </a:t>
            </a:r>
            <a:r>
              <a:rPr lang="en-US" dirty="0">
                <a:solidFill>
                  <a:srgbClr val="0000FF"/>
                </a:solidFill>
              </a:rPr>
              <a:t>MINUTES</a:t>
            </a:r>
          </a:p>
          <a:p>
            <a:pPr algn="l"/>
            <a:endParaRPr lang="en-US" dirty="0">
              <a:ea typeface="ＭＳ Ｐゴシック" pitchFamily="34" charset="-128"/>
            </a:endParaRPr>
          </a:p>
          <a:p>
            <a:pPr algn="ctr">
              <a:spcAft>
                <a:spcPts val="300"/>
              </a:spcAft>
            </a:pPr>
            <a:r>
              <a:rPr lang="en-US" u="sng" dirty="0">
                <a:ea typeface="ＭＳ Ｐゴシック" pitchFamily="34" charset="-128"/>
              </a:rPr>
              <a:t>FACILITATOR</a:t>
            </a:r>
            <a:r>
              <a:rPr lang="en-US" dirty="0">
                <a:ea typeface="ＭＳ Ｐゴシック" pitchFamily="34" charset="-128"/>
              </a:rPr>
              <a:t>  </a:t>
            </a:r>
          </a:p>
          <a:p>
            <a:pPr marL="171450" indent="-171450" algn="l">
              <a:buFont typeface="Arial" panose="020B0604020202020204" pitchFamily="34" charset="0"/>
              <a:buChar char="•"/>
            </a:pPr>
            <a:r>
              <a:rPr lang="en-US" dirty="0">
                <a:ea typeface="ＭＳ Ｐゴシック" pitchFamily="34" charset="-128"/>
              </a:rPr>
              <a:t>Review  the Rules for Players.</a:t>
            </a:r>
          </a:p>
          <a:p>
            <a:pPr algn="l"/>
            <a:endParaRPr lang="en-US" baseline="0" dirty="0">
              <a:ea typeface="ＭＳ Ｐゴシック" pitchFamily="34" charset="-128"/>
            </a:endParaRPr>
          </a:p>
          <a:p>
            <a:pPr algn="ctr">
              <a:spcAft>
                <a:spcPts val="300"/>
              </a:spcAft>
            </a:pPr>
            <a:r>
              <a:rPr lang="en-US" b="1" u="sng" dirty="0">
                <a:ea typeface="ＭＳ Ｐゴシック" pitchFamily="34" charset="-128"/>
              </a:rPr>
              <a:t>SPECIAL FACILITATOR GUIDANCE</a:t>
            </a:r>
            <a:endParaRPr lang="en-US" b="1" u="sng" baseline="0" dirty="0">
              <a:ea typeface="ＭＳ Ｐゴシック" pitchFamily="34" charset="-128"/>
            </a:endParaRPr>
          </a:p>
          <a:p>
            <a:pPr marL="171450" indent="-171450">
              <a:buFont typeface="Arial" panose="020B0604020202020204" pitchFamily="34" charset="0"/>
              <a:buChar char="•"/>
            </a:pPr>
            <a:r>
              <a:rPr lang="en-US" baseline="0" dirty="0">
                <a:ea typeface="ＭＳ Ｐゴシック" pitchFamily="34" charset="-128"/>
              </a:rPr>
              <a:t>Indicate that these rules are basic guidelines to ensure that the group can accomplish the exercise goals while maintaining a productive and respectful environment during the facilitated exercise discussions. </a:t>
            </a:r>
          </a:p>
          <a:p>
            <a:pPr marL="171450" indent="-171450">
              <a:buFont typeface="Arial" panose="020B0604020202020204" pitchFamily="34" charset="0"/>
              <a:buChar char="•"/>
            </a:pPr>
            <a:r>
              <a:rPr lang="en-US" baseline="0" dirty="0">
                <a:ea typeface="ＭＳ Ｐゴシック" pitchFamily="34" charset="-128"/>
              </a:rPr>
              <a:t>Invite all participants to keep an open mind, be respectful</a:t>
            </a:r>
            <a:r>
              <a:rPr lang="en-US" dirty="0">
                <a:ea typeface="ＭＳ Ｐゴシック" pitchFamily="34" charset="-128"/>
              </a:rPr>
              <a:t> of</a:t>
            </a:r>
            <a:r>
              <a:rPr lang="en-US" baseline="0" dirty="0">
                <a:ea typeface="ＭＳ Ｐゴシック" pitchFamily="34" charset="-128"/>
              </a:rPr>
              <a:t> everyone’s point of view</a:t>
            </a:r>
            <a:r>
              <a:rPr lang="en-US" dirty="0">
                <a:ea typeface="ＭＳ Ｐゴシック" pitchFamily="34" charset="-128"/>
              </a:rPr>
              <a:t> </a:t>
            </a:r>
            <a:r>
              <a:rPr lang="en-US" baseline="0" dirty="0">
                <a:ea typeface="ＭＳ Ｐゴシック" pitchFamily="34" charset="-128"/>
              </a:rPr>
              <a:t>and listen while others speak. </a:t>
            </a:r>
          </a:p>
          <a:p>
            <a:pPr marL="171450" indent="-171450">
              <a:buFont typeface="Arial" panose="020B0604020202020204" pitchFamily="34" charset="0"/>
              <a:buChar char="•"/>
            </a:pPr>
            <a:r>
              <a:rPr lang="en-US" baseline="0" dirty="0">
                <a:ea typeface="ＭＳ Ｐゴシック" pitchFamily="34" charset="-128"/>
              </a:rPr>
              <a:t>Defuse potential concerns about discussing decisions by their agency/organization.  Clarify that the exercise constitutes a “safe space.” </a:t>
            </a:r>
          </a:p>
          <a:p>
            <a:pPr marL="171450" indent="-171450">
              <a:buFont typeface="Arial" panose="020B0604020202020204" pitchFamily="34" charset="0"/>
              <a:buChar char="•"/>
            </a:pPr>
            <a:r>
              <a:rPr lang="en-US" baseline="0" dirty="0">
                <a:ea typeface="ＭＳ Ｐゴシック" pitchFamily="34" charset="-128"/>
              </a:rPr>
              <a:t>Point out that the exercise is part of a continuous improvement process</a:t>
            </a:r>
            <a:r>
              <a:rPr lang="en-US" dirty="0">
                <a:ea typeface="ＭＳ Ｐゴシック" pitchFamily="34" charset="-128"/>
              </a:rPr>
              <a:t> – th</a:t>
            </a:r>
            <a:r>
              <a:rPr lang="en-US" baseline="0" dirty="0">
                <a:ea typeface="ＭＳ Ｐゴシック" pitchFamily="34" charset="-128"/>
              </a:rPr>
              <a:t>e discussions and conversations will continue after this exercise, within and across agencies and organizations.</a:t>
            </a:r>
          </a:p>
          <a:p>
            <a:pPr marL="171450" indent="-171450">
              <a:buFont typeface="Arial" panose="020B0604020202020204" pitchFamily="34" charset="0"/>
              <a:buChar char="•"/>
            </a:pPr>
            <a:r>
              <a:rPr lang="en-US" dirty="0">
                <a:ea typeface="ＭＳ Ｐゴシック" pitchFamily="34" charset="-128"/>
              </a:rPr>
              <a:t>R</a:t>
            </a:r>
            <a:r>
              <a:rPr lang="en-US" baseline="0" dirty="0">
                <a:ea typeface="ＭＳ Ｐゴシック" pitchFamily="34" charset="-128"/>
              </a:rPr>
              <a:t>emind participants that they are encouraged to think outside the box and contribute to the discussion through alternate</a:t>
            </a:r>
            <a:r>
              <a:rPr lang="en-US" dirty="0">
                <a:ea typeface="ＭＳ Ｐゴシック" pitchFamily="34" charset="-128"/>
              </a:rPr>
              <a:t> approaches and potential improvements</a:t>
            </a:r>
            <a:r>
              <a:rPr lang="en-US" baseline="0" dirty="0">
                <a:ea typeface="ＭＳ Ｐゴシック" pitchFamily="34" charset="-128"/>
              </a:rPr>
              <a:t>. </a:t>
            </a:r>
          </a:p>
          <a:p>
            <a:pPr marL="171450" indent="-171450">
              <a:buFont typeface="Arial" panose="020B0604020202020204" pitchFamily="34" charset="0"/>
              <a:buChar char="•"/>
            </a:pPr>
            <a:r>
              <a:rPr lang="en-US" dirty="0">
                <a:ea typeface="ＭＳ Ｐゴシック" pitchFamily="34" charset="-128"/>
              </a:rPr>
              <a:t>Finally, note that e</a:t>
            </a:r>
            <a:r>
              <a:rPr lang="en-US" baseline="0" dirty="0">
                <a:ea typeface="ＭＳ Ｐゴシック" pitchFamily="34" charset="-128"/>
              </a:rPr>
              <a:t>ach participant brings relevant skills, experience, and perspective to this exercise, and that by representing their agency or organization they play an important role as a member of the community’s diverse emergency response team.</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11</a:t>
            </a:fld>
            <a:endParaRPr lang="en-US" dirty="0"/>
          </a:p>
        </p:txBody>
      </p:sp>
    </p:spTree>
    <p:extLst>
      <p:ext uri="{BB962C8B-B14F-4D97-AF65-F5344CB8AC3E}">
        <p14:creationId xmlns:p14="http://schemas.microsoft.com/office/powerpoint/2010/main" val="214928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5 </a:t>
            </a:r>
            <a:r>
              <a:rPr lang="en-US" dirty="0">
                <a:solidFill>
                  <a:srgbClr val="0000FF"/>
                </a:solidFill>
              </a:rPr>
              <a:t>MINUTES</a:t>
            </a:r>
          </a:p>
          <a:p>
            <a:pPr algn="l"/>
            <a:endParaRPr lang="en-US" dirty="0">
              <a:ea typeface="ＭＳ Ｐゴシック" pitchFamily="34" charset="-128"/>
            </a:endParaRPr>
          </a:p>
          <a:p>
            <a:pPr algn="ctr">
              <a:spcAft>
                <a:spcPts val="300"/>
              </a:spcAft>
              <a:defRPr/>
            </a:pPr>
            <a:r>
              <a:rPr lang="en-US" u="sng" dirty="0">
                <a:ea typeface="ＭＳ Ｐゴシック" pitchFamily="34" charset="-128"/>
              </a:rPr>
              <a:t>FACILITATOR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Begin</a:t>
            </a:r>
            <a:r>
              <a:rPr lang="en-US" baseline="0" dirty="0"/>
              <a:t> the exercise by distributing the Initial Scenario Handout to all Participants. Allow participants several minutes to read the update.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a:t>
            </a:r>
            <a:r>
              <a:rPr lang="en-US" b="1" u="sng" dirty="0">
                <a:solidFill>
                  <a:srgbClr val="0000FF"/>
                </a:solidFill>
              </a:rPr>
              <a:t>3</a:t>
            </a:r>
            <a:r>
              <a:rPr lang="en-US" b="1" u="sng" baseline="0" dirty="0">
                <a:solidFill>
                  <a:srgbClr val="0000FF"/>
                </a:solidFill>
              </a:rPr>
              <a:t> </a:t>
            </a:r>
            <a:r>
              <a:rPr lang="en-US" b="1" u="sng" dirty="0">
                <a:solidFill>
                  <a:srgbClr val="0000FF"/>
                </a:solidFill>
              </a:rPr>
              <a:t>minutes</a:t>
            </a:r>
            <a:r>
              <a:rPr lang="en-US" dirty="0"/>
              <a:t>, announce that you will now provide a summary highlighting key elements of the scenario update.</a:t>
            </a:r>
          </a:p>
        </p:txBody>
      </p:sp>
      <p:sp>
        <p:nvSpPr>
          <p:cNvPr id="4" name="Slide Number Placeholder 3"/>
          <p:cNvSpPr>
            <a:spLocks noGrp="1"/>
          </p:cNvSpPr>
          <p:nvPr>
            <p:ph type="sldNum" sz="quarter" idx="10"/>
          </p:nvPr>
        </p:nvSpPr>
        <p:spPr/>
        <p:txBody>
          <a:bodyPr/>
          <a:lstStyle/>
          <a:p>
            <a:fld id="{A8C26F9A-E183-4F61-8B4C-CDA6371F6354}" type="slidenum">
              <a:rPr lang="en-US" smtClean="0"/>
              <a:pPr/>
              <a:t>12</a:t>
            </a:fld>
            <a:endParaRPr lang="en-US" dirty="0"/>
          </a:p>
        </p:txBody>
      </p:sp>
    </p:spTree>
    <p:extLst>
      <p:ext uri="{BB962C8B-B14F-4D97-AF65-F5344CB8AC3E}">
        <p14:creationId xmlns:p14="http://schemas.microsoft.com/office/powerpoint/2010/main" val="426123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1-2 </a:t>
            </a:r>
            <a:r>
              <a:rPr lang="en-US" dirty="0">
                <a:solidFill>
                  <a:srgbClr val="0000FF"/>
                </a:solidFill>
              </a:rPr>
              <a:t>MINUTES</a:t>
            </a:r>
          </a:p>
          <a:p>
            <a:endParaRPr lang="en-US" baseline="0" dirty="0"/>
          </a:p>
          <a:p>
            <a:pPr algn="ctr" defTabSz="939233">
              <a:defRPr/>
            </a:pPr>
            <a:r>
              <a:rPr lang="en-US" u="sng" dirty="0">
                <a:solidFill>
                  <a:srgbClr val="FF0000"/>
                </a:solidFill>
              </a:rPr>
              <a:t>EDT</a:t>
            </a:r>
            <a:endParaRPr lang="en-US" dirty="0">
              <a:solidFill>
                <a:srgbClr val="FF0000"/>
              </a:solidFill>
            </a:endParaRPr>
          </a:p>
          <a:p>
            <a:pPr defTabSz="931686">
              <a:defRPr/>
            </a:pPr>
            <a:r>
              <a:rPr lang="en-US" i="0" dirty="0"/>
              <a:t>Replace</a:t>
            </a:r>
            <a:r>
              <a:rPr lang="en-US" i="0" baseline="0" dirty="0"/>
              <a:t> placeholder graphic with local radar image from file showing major storm in the region moving in </a:t>
            </a:r>
            <a:r>
              <a:rPr lang="en-US" b="1" i="0" baseline="0" dirty="0"/>
              <a:t>from local coast</a:t>
            </a:r>
            <a:r>
              <a:rPr lang="en-US" i="0" baseline="0" dirty="0"/>
              <a:t>. Update subtitle to indicate time of year when hurricanes are most likely in your region, consistent with your Hazard Mitigation Plan.</a:t>
            </a:r>
          </a:p>
          <a:p>
            <a:pPr defTabSz="931686">
              <a:defRPr/>
            </a:pPr>
            <a:endParaRPr lang="en-US" i="0" baseline="0" dirty="0"/>
          </a:p>
          <a:p>
            <a:pPr algn="ctr">
              <a:spcAft>
                <a:spcPts val="300"/>
              </a:spcAft>
              <a:defRPr/>
            </a:pPr>
            <a:r>
              <a:rPr lang="en-US" u="sng" dirty="0">
                <a:ea typeface="ＭＳ Ｐゴシック" pitchFamily="34" charset="-128"/>
              </a:rPr>
              <a:t>FACILITATOR</a:t>
            </a:r>
          </a:p>
          <a:p>
            <a:pPr marL="171450" indent="-171450" defTabSz="914242">
              <a:buFont typeface="Arial" panose="020B0604020202020204" pitchFamily="34" charset="0"/>
              <a:buChar char="•"/>
              <a:defRPr/>
            </a:pPr>
            <a:r>
              <a:rPr lang="en-US" baseline="0" dirty="0"/>
              <a:t>Begin with a statement along the style</a:t>
            </a:r>
            <a:r>
              <a:rPr lang="en-US" dirty="0"/>
              <a:t> of, </a:t>
            </a:r>
          </a:p>
          <a:p>
            <a:pPr marL="628650" lvl="1" indent="-171450" defTabSz="914242">
              <a:buFont typeface="Arial" panose="020B0604020202020204" pitchFamily="34" charset="0"/>
              <a:buChar char="•"/>
              <a:defRPr/>
            </a:pPr>
            <a:r>
              <a:rPr lang="en-US" dirty="0"/>
              <a:t>“</a:t>
            </a:r>
            <a:r>
              <a:rPr lang="en-US" dirty="0">
                <a:ea typeface="ＭＳ Ｐゴシック" pitchFamily="34" charset="-128"/>
              </a:rPr>
              <a:t>Assume that it is a regular weekday in our community, at a time of the year when hurricanes are likely to occur.</a:t>
            </a:r>
            <a:r>
              <a:rPr lang="en-US" dirty="0"/>
              <a:t>” </a:t>
            </a:r>
          </a:p>
          <a:p>
            <a:pPr marL="171450" indent="-171450" defTabSz="914242">
              <a:buFont typeface="Arial" panose="020B0604020202020204" pitchFamily="34" charset="0"/>
              <a:buChar char="•"/>
              <a:defRPr/>
            </a:pPr>
            <a:r>
              <a:rPr lang="en-US" dirty="0"/>
              <a:t>Provide a p</a:t>
            </a:r>
            <a:r>
              <a:rPr lang="en-US" baseline="0" dirty="0"/>
              <a:t>araphrase of the Scenario</a:t>
            </a:r>
            <a:r>
              <a:rPr lang="en-US" dirty="0"/>
              <a:t> Background</a:t>
            </a:r>
            <a:r>
              <a:rPr lang="en-US" baseline="0" dirty="0"/>
              <a:t>.</a:t>
            </a: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13</a:t>
            </a:fld>
            <a:endParaRPr lang="en-US" dirty="0"/>
          </a:p>
        </p:txBody>
      </p:sp>
    </p:spTree>
    <p:extLst>
      <p:ext uri="{BB962C8B-B14F-4D97-AF65-F5344CB8AC3E}">
        <p14:creationId xmlns:p14="http://schemas.microsoft.com/office/powerpoint/2010/main" val="217770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[Insert local photos </a:t>
            </a:r>
            <a:r>
              <a:rPr lang="en-US">
                <a:solidFill>
                  <a:srgbClr val="C00000"/>
                </a:solidFill>
              </a:rPr>
              <a:t>of hurricane damage </a:t>
            </a:r>
            <a:r>
              <a:rPr lang="en-US" dirty="0">
                <a:solidFill>
                  <a:srgbClr val="C00000"/>
                </a:solidFill>
              </a:rPr>
              <a:t>and/or local maps.] </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14</a:t>
            </a:fld>
            <a:endParaRPr lang="en-US" dirty="0"/>
          </a:p>
        </p:txBody>
      </p:sp>
    </p:spTree>
    <p:extLst>
      <p:ext uri="{BB962C8B-B14F-4D97-AF65-F5344CB8AC3E}">
        <p14:creationId xmlns:p14="http://schemas.microsoft.com/office/powerpoint/2010/main" val="320075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pPr defTabSz="939233">
              <a:defRPr/>
            </a:pPr>
            <a:endParaRPr lang="en-US" dirty="0"/>
          </a:p>
          <a:p>
            <a:pPr defTabSz="939233">
              <a:defRPr/>
            </a:pPr>
            <a:endParaRPr lang="en-US" baseline="0" dirty="0"/>
          </a:p>
          <a:p>
            <a:pPr algn="ctr">
              <a:spcAft>
                <a:spcPts val="300"/>
              </a:spcAft>
              <a:defRPr/>
            </a:pPr>
            <a:r>
              <a:rPr lang="en-US" u="sng" dirty="0">
                <a:ea typeface="ＭＳ Ｐゴシック" pitchFamily="34" charset="-128"/>
              </a:rPr>
              <a:t>FACILITATOR</a:t>
            </a:r>
          </a:p>
          <a:p>
            <a:pPr marL="171450" indent="-171450" defTabSz="939233">
              <a:buFont typeface="Arial" panose="020B0604020202020204" pitchFamily="34" charset="0"/>
              <a:buChar char="•"/>
              <a:defRPr/>
            </a:pPr>
            <a:r>
              <a:rPr lang="en-US" baseline="0" dirty="0"/>
              <a:t>Paraphrase the Key </a:t>
            </a:r>
            <a:r>
              <a:rPr lang="en-US" dirty="0"/>
              <a:t>I</a:t>
            </a:r>
            <a:r>
              <a:rPr lang="en-US" baseline="0" dirty="0"/>
              <a:t>ssues.</a:t>
            </a:r>
            <a:endParaRPr lang="en-US" dirty="0">
              <a:ea typeface="ＭＳ Ｐゴシック" pitchFamily="34" charset="-128"/>
            </a:endParaRPr>
          </a:p>
          <a:p>
            <a:pPr defTabSz="939233">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15</a:t>
            </a:fld>
            <a:endParaRPr lang="en-US" dirty="0"/>
          </a:p>
        </p:txBody>
      </p:sp>
    </p:spTree>
    <p:extLst>
      <p:ext uri="{BB962C8B-B14F-4D97-AF65-F5344CB8AC3E}">
        <p14:creationId xmlns:p14="http://schemas.microsoft.com/office/powerpoint/2010/main" val="312247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10-15 </a:t>
            </a:r>
            <a:r>
              <a:rPr lang="en-US" dirty="0">
                <a:solidFill>
                  <a:srgbClr val="0000FF"/>
                </a:solidFill>
              </a:rPr>
              <a:t>MINUTES</a:t>
            </a:r>
          </a:p>
          <a:p>
            <a:pPr defTabSz="939233">
              <a:defRPr/>
            </a:pPr>
            <a:endParaRPr lang="en-US" baseline="0" dirty="0"/>
          </a:p>
          <a:p>
            <a:pPr algn="ctr" defTabSz="939233">
              <a:spcAft>
                <a:spcPts val="300"/>
              </a:spcAft>
              <a:defRPr/>
            </a:pPr>
            <a:r>
              <a:rPr lang="en-US" u="sng" dirty="0"/>
              <a:t>FACILITATOR</a:t>
            </a:r>
          </a:p>
          <a:p>
            <a:pPr marL="171450" indent="-171450" defTabSz="939233">
              <a:buFont typeface="Arial" panose="020B0604020202020204" pitchFamily="34" charset="0"/>
              <a:buChar char="•"/>
              <a:defRPr/>
            </a:pPr>
            <a:r>
              <a:rPr lang="en-US" baseline="0" dirty="0"/>
              <a:t>Paraphrase the Discussion </a:t>
            </a:r>
            <a:r>
              <a:rPr lang="en-US" dirty="0"/>
              <a:t>P</a:t>
            </a:r>
            <a:r>
              <a:rPr lang="en-US" baseline="0" dirty="0"/>
              <a:t>oints.</a:t>
            </a:r>
          </a:p>
          <a:p>
            <a:pPr marL="171450" marR="0" lvl="0" indent="-171450" algn="l" defTabSz="9392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ＭＳ Ｐゴシック" pitchFamily="34" charset="-128"/>
              </a:rPr>
              <a:t>Follow prompts provided in the Facilitator Playbook.</a:t>
            </a:r>
            <a:endParaRPr lang="en-US" dirty="0">
              <a:ea typeface="ＭＳ Ｐゴシック" pitchFamily="34" charset="-128"/>
            </a:endParaRPr>
          </a:p>
          <a:p>
            <a:pPr marL="0" indent="0" defTabSz="939233">
              <a:buFont typeface="Arial" panose="020B0604020202020204" pitchFamily="34" charset="0"/>
              <a:buNone/>
              <a:defRPr/>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16</a:t>
            </a:fld>
            <a:endParaRPr lang="en-US" dirty="0"/>
          </a:p>
        </p:txBody>
      </p:sp>
    </p:spTree>
    <p:extLst>
      <p:ext uri="{BB962C8B-B14F-4D97-AF65-F5344CB8AC3E}">
        <p14:creationId xmlns:p14="http://schemas.microsoft.com/office/powerpoint/2010/main" val="1977940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solidFill>
                  <a:srgbClr val="0000FF"/>
                </a:solidFill>
                <a:ea typeface="ＭＳ Ｐゴシック" pitchFamily="34" charset="-128"/>
              </a:rPr>
              <a:t>OPTIONAL</a:t>
            </a:r>
            <a:r>
              <a:rPr lang="en-US" u="sng" baseline="0" dirty="0">
                <a:solidFill>
                  <a:srgbClr val="0000FF"/>
                </a:solidFill>
                <a:ea typeface="ＭＳ Ｐゴシック" pitchFamily="34" charset="-128"/>
              </a:rPr>
              <a:t>: </a:t>
            </a:r>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10 </a:t>
            </a:r>
            <a:r>
              <a:rPr lang="en-US" dirty="0">
                <a:solidFill>
                  <a:srgbClr val="0000FF"/>
                </a:solidFill>
              </a:rPr>
              <a:t>MINUTES</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17</a:t>
            </a:fld>
            <a:endParaRPr lang="en-US" dirty="0"/>
          </a:p>
        </p:txBody>
      </p:sp>
    </p:spTree>
    <p:extLst>
      <p:ext uri="{BB962C8B-B14F-4D97-AF65-F5344CB8AC3E}">
        <p14:creationId xmlns:p14="http://schemas.microsoft.com/office/powerpoint/2010/main" val="49370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3</a:t>
            </a:r>
            <a:r>
              <a:rPr lang="en-US" dirty="0">
                <a:solidFill>
                  <a:srgbClr val="0000FF"/>
                </a:solidFill>
              </a:rPr>
              <a:t> MINUTES</a:t>
            </a:r>
          </a:p>
          <a:p>
            <a:pPr defTabSz="939233">
              <a:defRPr/>
            </a:pPr>
            <a:endParaRPr lang="en-US" baseline="0" dirty="0"/>
          </a:p>
          <a:p>
            <a:pPr algn="ctr" defTabSz="939233">
              <a:spcAft>
                <a:spcPts val="300"/>
              </a:spcAft>
              <a:defRPr/>
            </a:pPr>
            <a:r>
              <a:rPr lang="en-US" u="sng" dirty="0"/>
              <a:t>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Distribute the Scenario Update #1 Handout to all Participants. Allow participants several minutes to read the update.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a:t>
            </a:r>
            <a:r>
              <a:rPr lang="en-US" b="1" u="sng" dirty="0">
                <a:solidFill>
                  <a:srgbClr val="0000FF"/>
                </a:solidFill>
              </a:rPr>
              <a:t>3</a:t>
            </a:r>
            <a:r>
              <a:rPr lang="en-US" b="1" u="sng" baseline="0" dirty="0">
                <a:solidFill>
                  <a:srgbClr val="0000FF"/>
                </a:solidFill>
              </a:rPr>
              <a:t> </a:t>
            </a:r>
            <a:r>
              <a:rPr lang="en-US" b="1" u="sng" dirty="0">
                <a:solidFill>
                  <a:srgbClr val="0000FF"/>
                </a:solidFill>
              </a:rPr>
              <a:t>minutes</a:t>
            </a:r>
            <a:r>
              <a:rPr lang="en-US" dirty="0"/>
              <a:t>, announce that you will now provide a summary highlighting key elements of the scenario update.</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18</a:t>
            </a:fld>
            <a:endParaRPr lang="en-US" dirty="0"/>
          </a:p>
        </p:txBody>
      </p:sp>
    </p:spTree>
    <p:extLst>
      <p:ext uri="{BB962C8B-B14F-4D97-AF65-F5344CB8AC3E}">
        <p14:creationId xmlns:p14="http://schemas.microsoft.com/office/powerpoint/2010/main" val="382807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1-2 MINUTES</a:t>
            </a:r>
          </a:p>
          <a:p>
            <a:endParaRPr lang="en-US" baseline="0" dirty="0"/>
          </a:p>
          <a:p>
            <a:pPr algn="ctr" defTabSz="933034">
              <a:spcAft>
                <a:spcPts val="298"/>
              </a:spcAft>
              <a:defRPr/>
            </a:pPr>
            <a:r>
              <a:rPr lang="en-US" u="sng" dirty="0"/>
              <a:t>FACILITATOR </a:t>
            </a:r>
          </a:p>
          <a:p>
            <a:pPr marL="170318" indent="-170318" defTabSz="933034">
              <a:buFont typeface="Arial" panose="020B0604020202020204" pitchFamily="34" charset="0"/>
              <a:buChar char="•"/>
              <a:defRPr/>
            </a:pPr>
            <a:r>
              <a:rPr lang="en-US" dirty="0"/>
              <a:t>Paraphrase the Scenario Update.</a:t>
            </a:r>
            <a:r>
              <a:rPr lang="en-US" dirty="0">
                <a:ea typeface="ＭＳ Ｐゴシック" pitchFamily="34" charset="-128"/>
              </a:rPr>
              <a:t> </a:t>
            </a:r>
          </a:p>
          <a:p>
            <a:pPr marL="0" indent="0" defTabSz="933034">
              <a:buFont typeface="Arial" panose="020B0604020202020204" pitchFamily="34" charset="0"/>
              <a:buNone/>
              <a:defRP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8320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pPr defTabSz="933034">
              <a:defRPr/>
            </a:pPr>
            <a:endParaRPr lang="en-US" baseline="0" dirty="0"/>
          </a:p>
          <a:p>
            <a:pPr algn="ctr" defTabSz="933034">
              <a:spcAft>
                <a:spcPts val="298"/>
              </a:spcAft>
              <a:defRPr/>
            </a:pPr>
            <a:r>
              <a:rPr lang="en-US" u="sng" dirty="0"/>
              <a:t>FACILITATOR</a:t>
            </a:r>
          </a:p>
          <a:p>
            <a:pPr marL="170318" indent="-170318" defTabSz="933034">
              <a:buFont typeface="Arial" panose="020B0604020202020204" pitchFamily="34" charset="0"/>
              <a:buChar char="•"/>
              <a:defRPr/>
            </a:pPr>
            <a:r>
              <a:rPr lang="en-US" baseline="0" dirty="0"/>
              <a:t>Paraphrase the Key </a:t>
            </a:r>
            <a:r>
              <a:rPr lang="en-US" dirty="0"/>
              <a:t>I</a:t>
            </a:r>
            <a:r>
              <a:rPr lang="en-US" baseline="0" dirty="0"/>
              <a:t>ssues.</a:t>
            </a:r>
            <a:endParaRPr lang="en-US" b="1"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t>20</a:t>
            </a:fld>
            <a:endParaRPr lang="en-US" dirty="0"/>
          </a:p>
        </p:txBody>
      </p:sp>
    </p:spTree>
    <p:extLst>
      <p:ext uri="{BB962C8B-B14F-4D97-AF65-F5344CB8AC3E}">
        <p14:creationId xmlns:p14="http://schemas.microsoft.com/office/powerpoint/2010/main" val="358171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rPr>
              <a:t>SLIDE DURATION</a:t>
            </a:r>
            <a:r>
              <a:rPr lang="en-US" baseline="0" dirty="0">
                <a:solidFill>
                  <a:srgbClr val="0000FF"/>
                </a:solidFill>
              </a:rPr>
              <a:t>: 1-2 </a:t>
            </a:r>
            <a:r>
              <a:rPr lang="en-US" dirty="0">
                <a:solidFill>
                  <a:srgbClr val="0000FF"/>
                </a:solidFill>
              </a:rPr>
              <a:t>MINUTES</a:t>
            </a:r>
          </a:p>
          <a:p>
            <a:endParaRPr lang="en-US" baseline="0" dirty="0"/>
          </a:p>
          <a:p>
            <a:pPr algn="ctr"/>
            <a:r>
              <a:rPr lang="en-US" u="sng" baseline="0" dirty="0">
                <a:solidFill>
                  <a:srgbClr val="FF0000"/>
                </a:solidFill>
              </a:rPr>
              <a:t>EDT</a:t>
            </a:r>
            <a:r>
              <a:rPr lang="en-US" baseline="0" dirty="0">
                <a:solidFill>
                  <a:srgbClr val="FF0000"/>
                </a:solidFill>
              </a:rPr>
              <a:t> </a:t>
            </a:r>
          </a:p>
          <a:p>
            <a:r>
              <a:rPr lang="en-US" baseline="0" dirty="0">
                <a:solidFill>
                  <a:srgbClr val="FF0000"/>
                </a:solidFill>
              </a:rPr>
              <a:t>Insert additional housekeeping items here, if necessary. Edit reference to refreshments, as appropriate</a:t>
            </a:r>
          </a:p>
          <a:p>
            <a:endParaRPr lang="en-US" baseline="0" dirty="0"/>
          </a:p>
          <a:p>
            <a:pPr algn="ctr">
              <a:spcAft>
                <a:spcPts val="300"/>
              </a:spcAft>
            </a:pPr>
            <a:r>
              <a:rPr lang="en-US" u="sng" dirty="0">
                <a:ea typeface="ＭＳ Ｐゴシック" pitchFamily="34" charset="-128"/>
              </a:rPr>
              <a:t>FACILITATOR </a:t>
            </a:r>
          </a:p>
          <a:p>
            <a:pPr marL="171450" indent="-171450">
              <a:buFont typeface="Arial" panose="020B0604020202020204" pitchFamily="34" charset="0"/>
              <a:buChar char="•"/>
            </a:pPr>
            <a:r>
              <a:rPr lang="en-US" baseline="0" dirty="0"/>
              <a:t>Review housekeeping items.</a:t>
            </a:r>
            <a:endParaRPr lang="en-US"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3</a:t>
            </a:fld>
            <a:endParaRPr lang="en-US" dirty="0"/>
          </a:p>
        </p:txBody>
      </p:sp>
    </p:spTree>
    <p:extLst>
      <p:ext uri="{BB962C8B-B14F-4D97-AF65-F5344CB8AC3E}">
        <p14:creationId xmlns:p14="http://schemas.microsoft.com/office/powerpoint/2010/main" val="144356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10-15 </a:t>
            </a:r>
            <a:r>
              <a:rPr lang="en-US" dirty="0">
                <a:solidFill>
                  <a:srgbClr val="0000FF"/>
                </a:solidFill>
              </a:rPr>
              <a:t>MINUTES</a:t>
            </a:r>
          </a:p>
          <a:p>
            <a:pPr defTabSz="939233">
              <a:defRPr/>
            </a:pPr>
            <a:endParaRPr lang="en-US" baseline="0" dirty="0"/>
          </a:p>
          <a:p>
            <a:pPr algn="ctr" defTabSz="939233">
              <a:spcAft>
                <a:spcPts val="300"/>
              </a:spcAft>
              <a:defRPr/>
            </a:pPr>
            <a:r>
              <a:rPr lang="en-US" u="sng" dirty="0"/>
              <a:t>FACILITATOR</a:t>
            </a:r>
          </a:p>
          <a:p>
            <a:pPr marL="171450" indent="-171450" defTabSz="939233">
              <a:buFont typeface="Arial" panose="020B0604020202020204" pitchFamily="34" charset="0"/>
              <a:buChar char="•"/>
              <a:defRPr/>
            </a:pPr>
            <a:r>
              <a:rPr lang="en-US" baseline="0" dirty="0"/>
              <a:t>Paraphrase the Discussion </a:t>
            </a:r>
            <a:r>
              <a:rPr lang="en-US" dirty="0"/>
              <a:t>P</a:t>
            </a:r>
            <a:r>
              <a:rPr lang="en-US" baseline="0" dirty="0"/>
              <a:t>oints.</a:t>
            </a:r>
          </a:p>
          <a:p>
            <a:pPr marL="171450" marR="0" lvl="0" indent="-171450" algn="l" defTabSz="9392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ＭＳ Ｐゴシック" pitchFamily="34" charset="-128"/>
              </a:rPr>
              <a:t>Follow prompts provided in the Facilitator Playbook.</a:t>
            </a:r>
            <a:endParaRPr lang="en-US" dirty="0">
              <a:ea typeface="ＭＳ Ｐゴシック" pitchFamily="34" charset="-128"/>
            </a:endParaRPr>
          </a:p>
          <a:p>
            <a:pPr marL="171450" indent="-171450" defTabSz="939233">
              <a:buFont typeface="Arial" panose="020B0604020202020204" pitchFamily="34" charset="0"/>
              <a:buChar char="•"/>
              <a:defRPr/>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21</a:t>
            </a:fld>
            <a:endParaRPr lang="en-US" dirty="0"/>
          </a:p>
        </p:txBody>
      </p:sp>
    </p:spTree>
    <p:extLst>
      <p:ext uri="{BB962C8B-B14F-4D97-AF65-F5344CB8AC3E}">
        <p14:creationId xmlns:p14="http://schemas.microsoft.com/office/powerpoint/2010/main" val="1049099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3</a:t>
            </a:r>
            <a:r>
              <a:rPr lang="en-US" dirty="0">
                <a:solidFill>
                  <a:srgbClr val="0000FF"/>
                </a:solidFill>
              </a:rPr>
              <a:t> MINUTES</a:t>
            </a:r>
          </a:p>
          <a:p>
            <a:pPr defTabSz="939233">
              <a:defRPr/>
            </a:pPr>
            <a:endParaRPr lang="en-US" baseline="0" dirty="0"/>
          </a:p>
          <a:p>
            <a:pPr algn="ctr" defTabSz="939233">
              <a:spcAft>
                <a:spcPts val="300"/>
              </a:spcAft>
              <a:defRPr/>
            </a:pPr>
            <a:r>
              <a:rPr lang="en-US" u="sng" dirty="0"/>
              <a:t>FACILITATOR </a:t>
            </a:r>
          </a:p>
          <a:p>
            <a:pPr marL="171450" indent="-171450" algn="l" defTabSz="939233">
              <a:spcAft>
                <a:spcPts val="300"/>
              </a:spcAft>
              <a:buFont typeface="Arial" panose="020B0604020202020204" pitchFamily="34" charset="0"/>
              <a:buChar char="•"/>
              <a:defRPr/>
            </a:pPr>
            <a:r>
              <a:rPr lang="en-US" baseline="0" dirty="0"/>
              <a:t>Distributing the </a:t>
            </a:r>
            <a:r>
              <a:rPr lang="en-US" b="1" baseline="0" dirty="0"/>
              <a:t>Scenario Update #2 Handout </a:t>
            </a:r>
            <a:r>
              <a:rPr lang="en-US" baseline="0" dirty="0"/>
              <a:t>to all Participants. Allow participants several minutes to read the update. </a:t>
            </a:r>
            <a:endParaRPr lang="en-US" dirty="0"/>
          </a:p>
          <a:p>
            <a:pPr marL="171450" indent="-171450" defTabSz="914242">
              <a:buFont typeface="Arial" panose="020B0604020202020204" pitchFamily="34" charset="0"/>
              <a:buChar char="•"/>
              <a:defRPr/>
            </a:pPr>
            <a:r>
              <a:rPr lang="en-US" dirty="0"/>
              <a:t>After </a:t>
            </a:r>
            <a:r>
              <a:rPr lang="en-US" b="1" u="sng" dirty="0">
                <a:solidFill>
                  <a:srgbClr val="0000FF"/>
                </a:solidFill>
              </a:rPr>
              <a:t>3 minutes</a:t>
            </a:r>
            <a:r>
              <a:rPr lang="en-US" dirty="0"/>
              <a:t>, announce that you will now provide a summary highlighting key elements of the scenario update.</a:t>
            </a:r>
          </a:p>
        </p:txBody>
      </p:sp>
      <p:sp>
        <p:nvSpPr>
          <p:cNvPr id="4" name="Slide Number Placeholder 3"/>
          <p:cNvSpPr>
            <a:spLocks noGrp="1"/>
          </p:cNvSpPr>
          <p:nvPr>
            <p:ph type="sldNum" sz="quarter" idx="10"/>
          </p:nvPr>
        </p:nvSpPr>
        <p:spPr/>
        <p:txBody>
          <a:bodyPr/>
          <a:lstStyle/>
          <a:p>
            <a:fld id="{A8C26F9A-E183-4F61-8B4C-CDA6371F6354}" type="slidenum">
              <a:rPr lang="en-US" smtClean="0"/>
              <a:pPr/>
              <a:t>22</a:t>
            </a:fld>
            <a:endParaRPr lang="en-US" dirty="0"/>
          </a:p>
        </p:txBody>
      </p:sp>
    </p:spTree>
    <p:extLst>
      <p:ext uri="{BB962C8B-B14F-4D97-AF65-F5344CB8AC3E}">
        <p14:creationId xmlns:p14="http://schemas.microsoft.com/office/powerpoint/2010/main" val="4274143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endParaRPr lang="en-US"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Scenario Update.</a:t>
            </a:r>
            <a:r>
              <a:rPr lang="en-US" dirty="0">
                <a:ea typeface="ＭＳ Ｐゴシック" pitchFamily="34" charset="-128"/>
              </a:rPr>
              <a:t> </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t>23</a:t>
            </a:fld>
            <a:endParaRPr lang="en-US" dirty="0"/>
          </a:p>
        </p:txBody>
      </p:sp>
    </p:spTree>
    <p:extLst>
      <p:ext uri="{BB962C8B-B14F-4D97-AF65-F5344CB8AC3E}">
        <p14:creationId xmlns:p14="http://schemas.microsoft.com/office/powerpoint/2010/main" val="983204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endParaRPr lang="en-US" baseline="0" dirty="0"/>
          </a:p>
          <a:p>
            <a:pPr algn="ctr" defTabSz="933034">
              <a:spcAft>
                <a:spcPts val="298"/>
              </a:spcAft>
              <a:defRPr/>
            </a:pPr>
            <a:r>
              <a:rPr lang="en-US" u="sng" baseline="0" dirty="0"/>
              <a:t>FACILITATOR</a:t>
            </a:r>
            <a:endParaRPr lang="en-US" baseline="0" dirty="0"/>
          </a:p>
          <a:p>
            <a:pPr marL="170318" indent="-170318" defTabSz="933034">
              <a:buFont typeface="Arial" panose="020B0604020202020204" pitchFamily="34" charset="0"/>
              <a:buChar char="•"/>
              <a:defRPr/>
            </a:pPr>
            <a:r>
              <a:rPr lang="en-US" baseline="0" dirty="0"/>
              <a:t>Paraphrase the Key </a:t>
            </a:r>
            <a:r>
              <a:rPr lang="en-US" dirty="0"/>
              <a:t>I</a:t>
            </a:r>
            <a:r>
              <a:rPr lang="en-US" baseline="0" dirty="0"/>
              <a:t>ssues.</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24</a:t>
            </a:fld>
            <a:endParaRPr lang="en-US" dirty="0"/>
          </a:p>
        </p:txBody>
      </p:sp>
    </p:spTree>
    <p:extLst>
      <p:ext uri="{BB962C8B-B14F-4D97-AF65-F5344CB8AC3E}">
        <p14:creationId xmlns:p14="http://schemas.microsoft.com/office/powerpoint/2010/main" val="3581713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5-10 </a:t>
            </a:r>
            <a:r>
              <a:rPr lang="en-US" dirty="0">
                <a:solidFill>
                  <a:srgbClr val="0000FF"/>
                </a:solidFill>
              </a:rPr>
              <a:t>MINUTES</a:t>
            </a:r>
          </a:p>
          <a:p>
            <a:pPr defTabSz="933034">
              <a:defRPr/>
            </a:pPr>
            <a:endParaRPr lang="en-US" baseline="0"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Discussion Points.</a:t>
            </a:r>
            <a:endParaRPr lang="en-US" dirty="0">
              <a:ea typeface="ＭＳ Ｐゴシック" pitchFamily="34" charset="-128"/>
            </a:endParaRPr>
          </a:p>
          <a:p>
            <a:pPr marL="170318" marR="0" lvl="0" indent="-170318" algn="l" defTabSz="933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ＭＳ Ｐゴシック" pitchFamily="34" charset="-128"/>
              </a:rPr>
              <a:t>Follow prompts provided in the Facilitator Playbook.</a:t>
            </a:r>
            <a:endParaRPr lang="en-US" dirty="0"/>
          </a:p>
          <a:p>
            <a:pPr algn="ctr" defTabSz="933034">
              <a:spcAft>
                <a:spcPts val="298"/>
              </a:spcAft>
              <a:defRP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25</a:t>
            </a:fld>
            <a:endParaRPr lang="en-US" dirty="0"/>
          </a:p>
        </p:txBody>
      </p:sp>
    </p:spTree>
    <p:extLst>
      <p:ext uri="{BB962C8B-B14F-4D97-AF65-F5344CB8AC3E}">
        <p14:creationId xmlns:p14="http://schemas.microsoft.com/office/powerpoint/2010/main" val="358171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3</a:t>
            </a:r>
            <a:r>
              <a:rPr lang="en-US" dirty="0">
                <a:solidFill>
                  <a:srgbClr val="0000FF"/>
                </a:solidFill>
              </a:rPr>
              <a:t> MINUTES</a:t>
            </a:r>
          </a:p>
          <a:p>
            <a:pPr defTabSz="939233">
              <a:defRPr/>
            </a:pPr>
            <a:endParaRPr lang="en-US" baseline="0" dirty="0"/>
          </a:p>
          <a:p>
            <a:pPr algn="ctr" defTabSz="939233">
              <a:spcAft>
                <a:spcPts val="300"/>
              </a:spcAft>
              <a:defRPr/>
            </a:pPr>
            <a:r>
              <a:rPr lang="en-US" u="sng" dirty="0"/>
              <a:t>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Distribute the Scenario Update #3 Handout to all Participants. Allow participants several minutes to read the update.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a:t>
            </a:r>
            <a:r>
              <a:rPr kumimoji="0" lang="en-US" sz="1200" b="1" i="0" u="sng" strike="noStrike" kern="1200" cap="none" spc="0" normalizeH="0" baseline="0" noProof="0" dirty="0">
                <a:ln>
                  <a:noFill/>
                </a:ln>
                <a:solidFill>
                  <a:srgbClr val="0000FF"/>
                </a:solidFill>
                <a:effectLst/>
                <a:uLnTx/>
                <a:uFillTx/>
                <a:latin typeface="+mn-lt"/>
                <a:ea typeface="+mn-ea"/>
                <a:cs typeface="+mn-cs"/>
              </a:rPr>
              <a:t>3 minutes</a:t>
            </a:r>
            <a:r>
              <a:rPr kumimoji="0" lang="en-US" sz="1200" b="0" i="0" u="none" strike="noStrike" kern="1200" cap="none" spc="0" normalizeH="0" baseline="0" noProof="0" dirty="0">
                <a:ln>
                  <a:noFill/>
                </a:ln>
                <a:solidFill>
                  <a:prstClr val="black"/>
                </a:solidFill>
                <a:effectLst/>
                <a:uLnTx/>
                <a:uFillTx/>
                <a:latin typeface="+mn-lt"/>
                <a:ea typeface="+mn-ea"/>
                <a:cs typeface="+mn-cs"/>
              </a:rPr>
              <a:t>, announce that you will now provide a summary highlighting key elements of the scenario update.</a:t>
            </a:r>
          </a:p>
        </p:txBody>
      </p:sp>
      <p:sp>
        <p:nvSpPr>
          <p:cNvPr id="4" name="Slide Number Placeholder 3"/>
          <p:cNvSpPr>
            <a:spLocks noGrp="1"/>
          </p:cNvSpPr>
          <p:nvPr>
            <p:ph type="sldNum" sz="quarter" idx="10"/>
          </p:nvPr>
        </p:nvSpPr>
        <p:spPr/>
        <p:txBody>
          <a:bodyPr/>
          <a:lstStyle/>
          <a:p>
            <a:fld id="{A8C26F9A-E183-4F61-8B4C-CDA6371F6354}" type="slidenum">
              <a:rPr lang="en-US" smtClean="0"/>
              <a:pPr/>
              <a:t>26</a:t>
            </a:fld>
            <a:endParaRPr lang="en-US" dirty="0"/>
          </a:p>
        </p:txBody>
      </p:sp>
    </p:spTree>
    <p:extLst>
      <p:ext uri="{BB962C8B-B14F-4D97-AF65-F5344CB8AC3E}">
        <p14:creationId xmlns:p14="http://schemas.microsoft.com/office/powerpoint/2010/main" val="1979833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endParaRPr lang="en-US"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Scenario Update.</a:t>
            </a:r>
            <a:r>
              <a:rPr lang="en-US" dirty="0">
                <a:ea typeface="ＭＳ Ｐゴシック" pitchFamily="34" charset="-128"/>
              </a:rPr>
              <a:t> </a:t>
            </a:r>
          </a:p>
          <a:p>
            <a:pPr marL="170318" indent="-170318" defTabSz="933034">
              <a:buFont typeface="Arial" panose="020B0604020202020204" pitchFamily="34" charset="0"/>
              <a:buChar char="•"/>
              <a:defRPr/>
            </a:pPr>
            <a:r>
              <a:rPr lang="en-US" dirty="0">
                <a:ea typeface="ＭＳ Ｐゴシック" pitchFamily="34" charset="-128"/>
              </a:rPr>
              <a:t>Be sure to note the time jump – several days have passed since end of Scenario Update #2 – and that this is a snapshot on Day 2. </a:t>
            </a:r>
            <a:endParaRPr lang="en-US"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t>27</a:t>
            </a:fld>
            <a:endParaRPr lang="en-US" dirty="0"/>
          </a:p>
        </p:txBody>
      </p:sp>
    </p:spTree>
    <p:extLst>
      <p:ext uri="{BB962C8B-B14F-4D97-AF65-F5344CB8AC3E}">
        <p14:creationId xmlns:p14="http://schemas.microsoft.com/office/powerpoint/2010/main" val="3986473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endParaRPr lang="en-US"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Scenario Update.</a:t>
            </a:r>
            <a:r>
              <a:rPr lang="en-US" dirty="0">
                <a:ea typeface="ＭＳ Ｐゴシック" pitchFamily="34" charset="-128"/>
              </a:rPr>
              <a:t> </a:t>
            </a:r>
          </a:p>
          <a:p>
            <a:pPr marL="170318" indent="-170318" defTabSz="933034">
              <a:buFont typeface="Arial" panose="020B0604020202020204" pitchFamily="34" charset="0"/>
              <a:buChar char="•"/>
              <a:defRPr/>
            </a:pPr>
            <a:r>
              <a:rPr lang="en-US" dirty="0">
                <a:ea typeface="ＭＳ Ｐゴシック" pitchFamily="34" charset="-128"/>
              </a:rPr>
              <a:t>Be sure to note the time jump – several days have passed since end of Scenario Update #2 – and that this is a snapshot on Day 2. </a:t>
            </a:r>
            <a:endParaRPr lang="en-US"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t>28</a:t>
            </a:fld>
            <a:endParaRPr lang="en-US" dirty="0"/>
          </a:p>
        </p:txBody>
      </p:sp>
    </p:spTree>
    <p:extLst>
      <p:ext uri="{BB962C8B-B14F-4D97-AF65-F5344CB8AC3E}">
        <p14:creationId xmlns:p14="http://schemas.microsoft.com/office/powerpoint/2010/main" val="3969405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endParaRPr lang="en-US" baseline="0" dirty="0"/>
          </a:p>
          <a:p>
            <a:pPr algn="ctr" defTabSz="933034">
              <a:spcAft>
                <a:spcPts val="298"/>
              </a:spcAft>
              <a:defRPr/>
            </a:pPr>
            <a:r>
              <a:rPr lang="en-US" u="sng" baseline="0" dirty="0"/>
              <a:t>FACILITATOR</a:t>
            </a:r>
            <a:endParaRPr lang="en-US" baseline="0" dirty="0"/>
          </a:p>
          <a:p>
            <a:pPr marL="170318" indent="-170318" defTabSz="933034">
              <a:buFont typeface="Arial" panose="020B0604020202020204" pitchFamily="34" charset="0"/>
              <a:buChar char="•"/>
              <a:defRPr/>
            </a:pPr>
            <a:r>
              <a:rPr lang="en-US" baseline="0" dirty="0"/>
              <a:t>Paraphrase the Key </a:t>
            </a:r>
            <a:r>
              <a:rPr lang="en-US" dirty="0"/>
              <a:t>I</a:t>
            </a:r>
            <a:r>
              <a:rPr lang="en-US" baseline="0" dirty="0"/>
              <a:t>ssues.</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29</a:t>
            </a:fld>
            <a:endParaRPr lang="en-US" dirty="0"/>
          </a:p>
        </p:txBody>
      </p:sp>
    </p:spTree>
    <p:extLst>
      <p:ext uri="{BB962C8B-B14F-4D97-AF65-F5344CB8AC3E}">
        <p14:creationId xmlns:p14="http://schemas.microsoft.com/office/powerpoint/2010/main" val="4154919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5-10 </a:t>
            </a:r>
            <a:r>
              <a:rPr lang="en-US" dirty="0">
                <a:solidFill>
                  <a:srgbClr val="0000FF"/>
                </a:solidFill>
              </a:rPr>
              <a:t>MINUTES</a:t>
            </a:r>
          </a:p>
          <a:p>
            <a:pPr defTabSz="933034">
              <a:defRPr/>
            </a:pPr>
            <a:endParaRPr lang="en-US" baseline="0"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Discussion Points.</a:t>
            </a:r>
            <a:endParaRPr lang="en-US" dirty="0">
              <a:ea typeface="ＭＳ Ｐゴシック" pitchFamily="34" charset="-128"/>
            </a:endParaRPr>
          </a:p>
          <a:p>
            <a:pPr defTabSz="933034">
              <a:defRPr/>
            </a:pPr>
            <a:endParaRPr lang="en-US" dirty="0"/>
          </a:p>
          <a:p>
            <a:pPr algn="ctr" defTabSz="933034">
              <a:spcAft>
                <a:spcPts val="298"/>
              </a:spcAft>
              <a:defRPr/>
            </a:pPr>
            <a:r>
              <a:rPr lang="en-US" b="1" u="sng" dirty="0"/>
              <a:t>SPECIAL FACILITATOR GUIDANCE</a:t>
            </a:r>
            <a:r>
              <a:rPr lang="en-US" dirty="0"/>
              <a:t> </a:t>
            </a:r>
          </a:p>
          <a:p>
            <a:pPr marL="170318" indent="-170318" defTabSz="933034">
              <a:buFont typeface="Arial" panose="020B0604020202020204" pitchFamily="34" charset="0"/>
              <a:buChar char="•"/>
              <a:defRPr/>
            </a:pPr>
            <a:r>
              <a:rPr lang="en-US" dirty="0"/>
              <a:t>This discussion in this Module is designed to </a:t>
            </a:r>
            <a:r>
              <a:rPr lang="en-US" b="1" u="sng" dirty="0"/>
              <a:t>create a vision</a:t>
            </a:r>
            <a:r>
              <a:rPr lang="en-US" dirty="0"/>
              <a:t> for rebuilding and recovery over the long-term. </a:t>
            </a:r>
          </a:p>
          <a:p>
            <a:pPr marL="170318" indent="-170318" defTabSz="933034">
              <a:buFont typeface="Arial" panose="020B0604020202020204" pitchFamily="34" charset="0"/>
              <a:buChar char="•"/>
              <a:defRPr/>
            </a:pPr>
            <a:r>
              <a:rPr lang="en-US" dirty="0"/>
              <a:t>Critical thinking is essential to generating a successful discussion, and by extension, a successful vision. </a:t>
            </a:r>
          </a:p>
          <a:p>
            <a:pPr marL="170318" indent="-170318" defTabSz="933034">
              <a:buFont typeface="Arial" panose="020B0604020202020204" pitchFamily="34" charset="0"/>
              <a:buChar char="•"/>
              <a:defRPr/>
            </a:pPr>
            <a:r>
              <a:rPr lang="en-US" dirty="0"/>
              <a:t>Do not rush participants. </a:t>
            </a:r>
          </a:p>
          <a:p>
            <a:pPr marL="170318" indent="-170318" defTabSz="933034">
              <a:buFont typeface="Arial" panose="020B0604020202020204" pitchFamily="34" charset="0"/>
              <a:buChar char="•"/>
              <a:defRPr/>
            </a:pPr>
            <a:r>
              <a:rPr lang="en-US" dirty="0"/>
              <a:t>Let them think about what it would look like to organize and manage the recovery process.</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30</a:t>
            </a:fld>
            <a:endParaRPr lang="en-US" dirty="0"/>
          </a:p>
        </p:txBody>
      </p:sp>
    </p:spTree>
    <p:extLst>
      <p:ext uri="{BB962C8B-B14F-4D97-AF65-F5344CB8AC3E}">
        <p14:creationId xmlns:p14="http://schemas.microsoft.com/office/powerpoint/2010/main" val="360596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rPr>
              <a:t>SLIDE DURATION</a:t>
            </a:r>
            <a:r>
              <a:rPr lang="en-US" dirty="0">
                <a:solidFill>
                  <a:srgbClr val="0000FF"/>
                </a:solidFill>
              </a:rPr>
              <a:t>: 3</a:t>
            </a:r>
            <a:r>
              <a:rPr lang="en-US" baseline="0" dirty="0">
                <a:solidFill>
                  <a:srgbClr val="0000FF"/>
                </a:solidFill>
              </a:rPr>
              <a:t>-5 </a:t>
            </a:r>
            <a:r>
              <a:rPr lang="en-US" dirty="0">
                <a:solidFill>
                  <a:srgbClr val="0000FF"/>
                </a:solidFill>
              </a:rPr>
              <a:t>MINUTES</a:t>
            </a:r>
          </a:p>
          <a:p>
            <a:endParaRPr lang="en-US" dirty="0"/>
          </a:p>
          <a:p>
            <a:pPr algn="ctr" defTabSz="914242">
              <a:spcAft>
                <a:spcPts val="300"/>
              </a:spcAft>
              <a:defRPr/>
            </a:pPr>
            <a:r>
              <a:rPr lang="en-US" u="sng" dirty="0">
                <a:ea typeface="ＭＳ Ｐゴシック" pitchFamily="34" charset="-128"/>
              </a:rPr>
              <a:t>FACILITATOR</a:t>
            </a:r>
            <a:r>
              <a:rPr lang="en-US" baseline="0" dirty="0">
                <a:ea typeface="ＭＳ Ｐゴシック" pitchFamily="34" charset="-128"/>
              </a:rPr>
              <a:t> </a:t>
            </a:r>
            <a:endParaRPr lang="en-US" dirty="0">
              <a:ea typeface="ＭＳ Ｐゴシック" pitchFamily="34" charset="-128"/>
            </a:endParaRPr>
          </a:p>
          <a:p>
            <a:pPr marL="171450" indent="-171450">
              <a:buFont typeface="Arial" panose="020B0604020202020204" pitchFamily="34" charset="0"/>
              <a:buChar char="•"/>
            </a:pPr>
            <a:r>
              <a:rPr lang="en-US" dirty="0">
                <a:ea typeface="ＭＳ Ｐゴシック" pitchFamily="34" charset="-128"/>
              </a:rPr>
              <a:t>Paraphrase the Exercise Goals.</a:t>
            </a:r>
          </a:p>
          <a:p>
            <a:pPr marL="171450" indent="-171450">
              <a:buFont typeface="Arial" panose="020B0604020202020204" pitchFamily="34" charset="0"/>
              <a:buChar char="•"/>
            </a:pPr>
            <a:r>
              <a:rPr lang="en-US" dirty="0">
                <a:solidFill>
                  <a:srgbClr val="FF0000"/>
                </a:solidFill>
                <a:ea typeface="ＭＳ Ｐゴシック" pitchFamily="34" charset="-128"/>
              </a:rPr>
              <a:t>Let participants know what plans are being exercised and tested.</a:t>
            </a:r>
          </a:p>
        </p:txBody>
      </p:sp>
      <p:sp>
        <p:nvSpPr>
          <p:cNvPr id="4" name="Slide Number Placeholder 3"/>
          <p:cNvSpPr>
            <a:spLocks noGrp="1"/>
          </p:cNvSpPr>
          <p:nvPr>
            <p:ph type="sldNum" sz="quarter" idx="10"/>
          </p:nvPr>
        </p:nvSpPr>
        <p:spPr/>
        <p:txBody>
          <a:bodyPr/>
          <a:lstStyle/>
          <a:p>
            <a:fld id="{A8C26F9A-E183-4F61-8B4C-CDA6371F6354}" type="slidenum">
              <a:rPr lang="en-US" smtClean="0"/>
              <a:pPr/>
              <a:t>4</a:t>
            </a:fld>
            <a:endParaRPr lang="en-US" dirty="0"/>
          </a:p>
        </p:txBody>
      </p:sp>
    </p:spTree>
    <p:extLst>
      <p:ext uri="{BB962C8B-B14F-4D97-AF65-F5344CB8AC3E}">
        <p14:creationId xmlns:p14="http://schemas.microsoft.com/office/powerpoint/2010/main" val="2443511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5-10 </a:t>
            </a:r>
            <a:r>
              <a:rPr lang="en-US" dirty="0">
                <a:solidFill>
                  <a:srgbClr val="0000FF"/>
                </a:solidFill>
              </a:rPr>
              <a:t>MINUTES</a:t>
            </a:r>
          </a:p>
          <a:p>
            <a:pPr defTabSz="933034">
              <a:defRPr/>
            </a:pPr>
            <a:endParaRPr lang="en-US" baseline="0"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Discussion Points.</a:t>
            </a:r>
            <a:endParaRPr lang="en-US" dirty="0">
              <a:ea typeface="ＭＳ Ｐゴシック" pitchFamily="34" charset="-128"/>
            </a:endParaRPr>
          </a:p>
          <a:p>
            <a:pPr defTabSz="933034">
              <a:defRPr/>
            </a:pPr>
            <a:endParaRPr lang="en-US" dirty="0"/>
          </a:p>
          <a:p>
            <a:pPr algn="ctr" defTabSz="933034">
              <a:spcAft>
                <a:spcPts val="298"/>
              </a:spcAft>
              <a:defRPr/>
            </a:pPr>
            <a:r>
              <a:rPr lang="en-US" b="1" u="sng" dirty="0"/>
              <a:t>SPECIAL FACILITATOR GUIDANCE</a:t>
            </a:r>
            <a:r>
              <a:rPr lang="en-US" dirty="0"/>
              <a:t> </a:t>
            </a:r>
          </a:p>
          <a:p>
            <a:pPr marL="170318" indent="-170318" defTabSz="933034">
              <a:buFont typeface="Arial" panose="020B0604020202020204" pitchFamily="34" charset="0"/>
              <a:buChar char="•"/>
              <a:defRPr/>
            </a:pPr>
            <a:r>
              <a:rPr lang="en-US" dirty="0"/>
              <a:t>This discussion in this Module is designed to </a:t>
            </a:r>
            <a:r>
              <a:rPr lang="en-US" b="1" u="sng" dirty="0"/>
              <a:t>create a vision</a:t>
            </a:r>
            <a:r>
              <a:rPr lang="en-US" dirty="0"/>
              <a:t> for rebuilding and recovery over the long-term. </a:t>
            </a:r>
          </a:p>
          <a:p>
            <a:pPr marL="170318" indent="-170318" defTabSz="933034">
              <a:buFont typeface="Arial" panose="020B0604020202020204" pitchFamily="34" charset="0"/>
              <a:buChar char="•"/>
              <a:defRPr/>
            </a:pPr>
            <a:r>
              <a:rPr lang="en-US" dirty="0"/>
              <a:t>Critical thinking is essential to generating a successful discussion, and by extension, a successful vision. </a:t>
            </a:r>
          </a:p>
          <a:p>
            <a:pPr marL="170318" indent="-170318" defTabSz="933034">
              <a:buFont typeface="Arial" panose="020B0604020202020204" pitchFamily="34" charset="0"/>
              <a:buChar char="•"/>
              <a:defRPr/>
            </a:pPr>
            <a:r>
              <a:rPr lang="en-US" dirty="0"/>
              <a:t>Do not rush participants. </a:t>
            </a:r>
          </a:p>
          <a:p>
            <a:pPr marL="170318" indent="-170318" defTabSz="933034">
              <a:buFont typeface="Arial" panose="020B0604020202020204" pitchFamily="34" charset="0"/>
              <a:buChar char="•"/>
              <a:defRPr/>
            </a:pPr>
            <a:r>
              <a:rPr lang="en-US" dirty="0"/>
              <a:t>Let them think about what it would look like to organize and manage the recovery process.</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31</a:t>
            </a:fld>
            <a:endParaRPr lang="en-US" dirty="0"/>
          </a:p>
        </p:txBody>
      </p:sp>
    </p:spTree>
    <p:extLst>
      <p:ext uri="{BB962C8B-B14F-4D97-AF65-F5344CB8AC3E}">
        <p14:creationId xmlns:p14="http://schemas.microsoft.com/office/powerpoint/2010/main" val="3101273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rgbClr val="0000FF"/>
                </a:solidFill>
                <a:ea typeface="ＭＳ Ｐゴシック" pitchFamily="34" charset="-128"/>
              </a:rPr>
              <a:t>SLIDE DURATION</a:t>
            </a:r>
            <a:r>
              <a:rPr lang="en-US" dirty="0">
                <a:solidFill>
                  <a:srgbClr val="0000FF"/>
                </a:solidFill>
                <a:ea typeface="ＭＳ Ｐゴシック"/>
                <a:cs typeface="ＭＳ Ｐゴシック"/>
              </a:rPr>
              <a:t>: 10 </a:t>
            </a:r>
            <a:r>
              <a:rPr lang="en-US" dirty="0">
                <a:solidFill>
                  <a:srgbClr val="0000FF"/>
                </a:solidFill>
              </a:rPr>
              <a:t>MINUTES</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32</a:t>
            </a:fld>
            <a:endParaRPr lang="en-US" dirty="0"/>
          </a:p>
        </p:txBody>
      </p:sp>
    </p:spTree>
    <p:extLst>
      <p:ext uri="{BB962C8B-B14F-4D97-AF65-F5344CB8AC3E}">
        <p14:creationId xmlns:p14="http://schemas.microsoft.com/office/powerpoint/2010/main" val="1982424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a:cs typeface="ＭＳ Ｐゴシック"/>
              </a:rPr>
              <a:t>: 20-30 </a:t>
            </a:r>
            <a:r>
              <a:rPr lang="en-US" dirty="0">
                <a:solidFill>
                  <a:srgbClr val="0000FF"/>
                </a:solidFill>
              </a:rPr>
              <a:t>MINUTES</a:t>
            </a:r>
          </a:p>
          <a:p>
            <a:pPr marL="241802" indent="-241802">
              <a:defRPr/>
            </a:pPr>
            <a:endParaRPr lang="en-US" dirty="0">
              <a:ea typeface="ＭＳ Ｐゴシック"/>
              <a:cs typeface="ＭＳ Ｐゴシック"/>
            </a:endParaRPr>
          </a:p>
          <a:p>
            <a:pPr marL="241802" indent="-241802" algn="ctr">
              <a:spcAft>
                <a:spcPts val="298"/>
              </a:spcAft>
              <a:defRPr/>
            </a:pPr>
            <a:r>
              <a:rPr lang="en-US" u="sng" dirty="0">
                <a:ea typeface="ＭＳ Ｐゴシック"/>
                <a:cs typeface="ＭＳ Ｐゴシック"/>
              </a:rPr>
              <a:t>FACILITATOR</a:t>
            </a:r>
            <a:r>
              <a:rPr lang="en-US" u="sng" baseline="0" dirty="0">
                <a:ea typeface="ＭＳ Ｐゴシック"/>
                <a:cs typeface="ＭＳ Ｐゴシック"/>
              </a:rPr>
              <a:t> </a:t>
            </a:r>
          </a:p>
          <a:p>
            <a:pPr marL="170318" indent="-170318">
              <a:buFont typeface="Arial" panose="020B0604020202020204" pitchFamily="34" charset="0"/>
              <a:buChar char="•"/>
              <a:defRPr/>
            </a:pPr>
            <a:r>
              <a:rPr lang="en-US" dirty="0">
                <a:ea typeface="ＭＳ Ｐゴシック"/>
                <a:cs typeface="ＭＳ Ｐゴシック"/>
              </a:rPr>
              <a:t>It is recommended that you begin with this statement,</a:t>
            </a:r>
          </a:p>
          <a:p>
            <a:pPr marL="624501" lvl="1" indent="-170318">
              <a:buFont typeface="Arial" panose="020B0604020202020204" pitchFamily="34" charset="0"/>
              <a:buChar char="•"/>
              <a:defRPr/>
            </a:pPr>
            <a:r>
              <a:rPr lang="en-US" baseline="0" dirty="0">
                <a:ea typeface="ＭＳ Ｐゴシック"/>
                <a:cs typeface="ＭＳ Ｐゴシック"/>
              </a:rPr>
              <a:t>“Thank you for your participation today. Let us take a few minutes to talk about the exercise and what we learned today as well as what we can do for the future. These results will be included in our formal After Action Report (AAR) which will be made available to everyone who participated in and observed the exercise today.</a:t>
            </a:r>
            <a:r>
              <a:rPr lang="en-US" dirty="0">
                <a:ea typeface="ＭＳ Ｐゴシック"/>
                <a:cs typeface="ＭＳ Ｐゴシック"/>
              </a:rPr>
              <a:t> </a:t>
            </a:r>
            <a:r>
              <a:rPr lang="en-US" baseline="0" dirty="0">
                <a:ea typeface="ＭＳ Ｐゴシック"/>
                <a:cs typeface="ＭＳ Ｐゴシック"/>
              </a:rPr>
              <a:t>I</a:t>
            </a:r>
            <a:r>
              <a:rPr lang="en-US" dirty="0">
                <a:ea typeface="ＭＳ Ｐゴシック"/>
                <a:cs typeface="ＭＳ Ｐゴシック"/>
              </a:rPr>
              <a:t> would now</a:t>
            </a:r>
            <a:r>
              <a:rPr lang="en-US" baseline="0" dirty="0">
                <a:ea typeface="ＭＳ Ｐゴシック"/>
                <a:cs typeface="ＭＳ Ｐゴシック"/>
              </a:rPr>
              <a:t> like to start by opening the floor to the Observers for their thoughts,</a:t>
            </a:r>
            <a:r>
              <a:rPr lang="en-US" dirty="0">
                <a:ea typeface="ＭＳ Ｐゴシック"/>
                <a:cs typeface="ＭＳ Ｐゴシック"/>
              </a:rPr>
              <a:t> </a:t>
            </a:r>
            <a:r>
              <a:rPr lang="en-US" baseline="0" dirty="0">
                <a:ea typeface="ＭＳ Ｐゴシック"/>
                <a:cs typeface="ＭＳ Ｐゴシック"/>
              </a:rPr>
              <a:t>comments and questions</a:t>
            </a:r>
            <a:r>
              <a:rPr lang="en-US" dirty="0">
                <a:ea typeface="ＭＳ Ｐゴシック"/>
                <a:cs typeface="ＭＳ Ｐゴシック"/>
              </a:rPr>
              <a:t> on the exercise?”</a:t>
            </a:r>
          </a:p>
          <a:p>
            <a:pPr marL="170318" indent="-170318">
              <a:buFont typeface="Arial" panose="020B0604020202020204" pitchFamily="34" charset="0"/>
              <a:buChar char="•"/>
              <a:defRPr/>
            </a:pPr>
            <a:r>
              <a:rPr lang="en-US" dirty="0">
                <a:ea typeface="ＭＳ Ｐゴシック"/>
                <a:cs typeface="ＭＳ Ｐゴシック"/>
              </a:rPr>
              <a:t>Following the Observers, invite all of the participants to share their responses to the questions listed on the slide.</a:t>
            </a:r>
          </a:p>
          <a:p>
            <a:pPr marL="170318" indent="-170318">
              <a:buFont typeface="Arial" panose="020B0604020202020204" pitchFamily="34" charset="0"/>
              <a:buChar char="•"/>
              <a:defRPr/>
            </a:pPr>
            <a:r>
              <a:rPr lang="en-US" baseline="0" dirty="0">
                <a:ea typeface="ＭＳ Ｐゴシック"/>
                <a:cs typeface="ＭＳ Ｐゴシック"/>
              </a:rPr>
              <a:t>Conclude</a:t>
            </a:r>
            <a:r>
              <a:rPr lang="en-US" dirty="0">
                <a:ea typeface="ＭＳ Ｐゴシック"/>
                <a:cs typeface="ＭＳ Ｐゴシック"/>
              </a:rPr>
              <a:t> by asking for any remaining comments and then thank everyone for participating</a:t>
            </a:r>
            <a:r>
              <a:rPr lang="en-US" baseline="0" dirty="0">
                <a:ea typeface="ＭＳ Ｐゴシック"/>
                <a:cs typeface="ＭＳ Ｐゴシック"/>
              </a:rPr>
              <a:t> in this whole community exercise. </a:t>
            </a:r>
          </a:p>
          <a:p>
            <a:pPr>
              <a:defRPr/>
            </a:pPr>
            <a:endParaRPr lang="en-US" baseline="0" dirty="0">
              <a:ea typeface="ＭＳ Ｐゴシック"/>
              <a:cs typeface="ＭＳ Ｐゴシック"/>
            </a:endParaRPr>
          </a:p>
          <a:p>
            <a:pPr algn="ctr">
              <a:spcAft>
                <a:spcPts val="298"/>
              </a:spcAft>
              <a:defRPr/>
            </a:pPr>
            <a:r>
              <a:rPr lang="en-US" b="1" u="sng" dirty="0">
                <a:ea typeface="ＭＳ Ｐゴシック"/>
                <a:cs typeface="ＭＳ Ｐゴシック"/>
              </a:rPr>
              <a:t>SPECIAL FACILITATOR GUIDANCE</a:t>
            </a:r>
            <a:endParaRPr lang="en-US" b="1" u="sng" baseline="0" dirty="0">
              <a:ea typeface="ＭＳ Ｐゴシック"/>
              <a:cs typeface="ＭＳ Ｐゴシック"/>
            </a:endParaRPr>
          </a:p>
          <a:p>
            <a:pPr marL="170318" indent="-170318">
              <a:buFont typeface="Arial" panose="020B0604020202020204" pitchFamily="34" charset="0"/>
              <a:buChar char="•"/>
              <a:defRPr/>
            </a:pPr>
            <a:r>
              <a:rPr lang="en-US" baseline="0" dirty="0">
                <a:ea typeface="ＭＳ Ｐゴシック"/>
                <a:cs typeface="ＭＳ Ｐゴシック"/>
              </a:rPr>
              <a:t>Ensure the note-taker</a:t>
            </a:r>
            <a:r>
              <a:rPr lang="en-US" dirty="0">
                <a:ea typeface="ＭＳ Ｐゴシック"/>
                <a:cs typeface="ＭＳ Ｐゴシック"/>
              </a:rPr>
              <a:t>/</a:t>
            </a:r>
            <a:r>
              <a:rPr lang="en-US" baseline="0" dirty="0">
                <a:ea typeface="ＭＳ Ｐゴシック"/>
                <a:cs typeface="ＭＳ Ｐゴシック"/>
              </a:rPr>
              <a:t>scribe takes very detailed notes during this section.</a:t>
            </a:r>
            <a:endParaRPr lang="en-US" dirty="0">
              <a:ea typeface="ＭＳ Ｐゴシック"/>
              <a:cs typeface="ＭＳ Ｐゴシック"/>
            </a:endParaRPr>
          </a:p>
          <a:p>
            <a:pPr marL="170318" indent="-170318">
              <a:buFont typeface="Arial" panose="020B0604020202020204" pitchFamily="34" charset="0"/>
              <a:buChar char="•"/>
              <a:defRPr/>
            </a:pPr>
            <a:r>
              <a:rPr lang="en-US" baseline="0" dirty="0">
                <a:ea typeface="ＭＳ Ｐゴシック"/>
                <a:cs typeface="ＭＳ Ｐゴシック"/>
              </a:rPr>
              <a:t>Direct</a:t>
            </a:r>
            <a:r>
              <a:rPr lang="en-US" dirty="0">
                <a:ea typeface="ＭＳ Ｐゴシック"/>
                <a:cs typeface="ＭＳ Ｐゴシック"/>
              </a:rPr>
              <a:t> him/her to </a:t>
            </a:r>
            <a:r>
              <a:rPr lang="en-US" baseline="0" dirty="0">
                <a:ea typeface="ＭＳ Ｐゴシック"/>
                <a:cs typeface="ＭＳ Ｐゴシック"/>
              </a:rPr>
              <a:t>capture both the comments, as well as the name and affiliation of the speakers. This information can be of value should you need to follow-up with a participant at a later date.</a:t>
            </a:r>
          </a:p>
          <a:p>
            <a:pPr marL="170318" indent="-170318">
              <a:buFont typeface="Arial" panose="020B0604020202020204" pitchFamily="34" charset="0"/>
              <a:buChar char="•"/>
              <a:defRPr/>
            </a:pPr>
            <a:r>
              <a:rPr lang="en-US" dirty="0">
                <a:ea typeface="ＭＳ Ｐゴシック"/>
                <a:cs typeface="ＭＳ Ｐゴシック"/>
              </a:rPr>
              <a:t>Regarding the “Next Steps/Follow-Up Actions” questions, be sure to identify and record </a:t>
            </a:r>
            <a:r>
              <a:rPr lang="en-US" b="1" u="sng" dirty="0">
                <a:ea typeface="ＭＳ Ｐゴシック"/>
                <a:cs typeface="ＭＳ Ｐゴシック"/>
              </a:rPr>
              <a:t>specific owners for each action</a:t>
            </a:r>
            <a:r>
              <a:rPr lang="en-US" dirty="0">
                <a:ea typeface="ＭＳ Ｐゴシック"/>
                <a:cs typeface="ＭＳ Ｐゴシック"/>
              </a:rPr>
              <a:t> and </a:t>
            </a:r>
            <a:r>
              <a:rPr lang="en-US" b="1" u="sng" dirty="0">
                <a:ea typeface="ＭＳ Ｐゴシック"/>
                <a:cs typeface="ＭＳ Ｐゴシック"/>
              </a:rPr>
              <a:t>a suggested timeframe for execution</a:t>
            </a:r>
            <a:r>
              <a:rPr lang="en-US" dirty="0">
                <a:ea typeface="ＭＳ Ｐゴシック"/>
                <a:cs typeface="ＭＳ Ｐゴシック"/>
              </a:rPr>
              <a:t>.</a:t>
            </a:r>
            <a:endParaRPr lang="en-US" baseline="0"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33</a:t>
            </a:fld>
            <a:endParaRPr lang="en-US" dirty="0"/>
          </a:p>
        </p:txBody>
      </p:sp>
    </p:spTree>
    <p:extLst>
      <p:ext uri="{BB962C8B-B14F-4D97-AF65-F5344CB8AC3E}">
        <p14:creationId xmlns:p14="http://schemas.microsoft.com/office/powerpoint/2010/main" val="1291008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3 </a:t>
            </a:r>
            <a:r>
              <a:rPr lang="en-US" dirty="0">
                <a:solidFill>
                  <a:srgbClr val="0000FF"/>
                </a:solidFill>
              </a:rPr>
              <a:t>MINUTES</a:t>
            </a:r>
          </a:p>
          <a:p>
            <a:endParaRPr lang="en-US"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End the session</a:t>
            </a:r>
            <a:r>
              <a:rPr lang="en-US" baseline="0" dirty="0">
                <a:ea typeface="ＭＳ Ｐゴシック" pitchFamily="34" charset="-128"/>
              </a:rPr>
              <a:t> by thanking everyone for their participation and their honest feedback. Explain leadership’s commitment to using the exercise as a building block to greater organizational safety and resilience, and explain that the next steps will be a written summary of the exercise discussion, to be circulated for additional comments, and a plan to address identified areas for improvement. Give a targeted timeline to sustain the momentum. Congratulations on taking this important step towards greater resilience and improved operations!</a:t>
            </a:r>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34</a:t>
            </a:fld>
            <a:endParaRPr lang="en-US" dirty="0"/>
          </a:p>
        </p:txBody>
      </p:sp>
    </p:spTree>
    <p:extLst>
      <p:ext uri="{BB962C8B-B14F-4D97-AF65-F5344CB8AC3E}">
        <p14:creationId xmlns:p14="http://schemas.microsoft.com/office/powerpoint/2010/main" val="66061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rPr>
              <a:t>SLIDE DURATION</a:t>
            </a:r>
            <a:r>
              <a:rPr lang="en-US" dirty="0">
                <a:solidFill>
                  <a:srgbClr val="0000FF"/>
                </a:solidFill>
              </a:rPr>
              <a:t>: 2-3 MINUTES</a:t>
            </a:r>
          </a:p>
          <a:p>
            <a:endParaRPr lang="en-US" dirty="0"/>
          </a:p>
          <a:p>
            <a:pPr algn="ctr">
              <a:spcAft>
                <a:spcPts val="300"/>
              </a:spcAft>
              <a:defRPr/>
            </a:pPr>
            <a:r>
              <a:rPr lang="en-US" u="sng" dirty="0">
                <a:ea typeface="ＭＳ Ｐゴシック" pitchFamily="34" charset="-128"/>
              </a:rPr>
              <a:t>FACILITATOR </a:t>
            </a:r>
          </a:p>
          <a:p>
            <a:pPr marL="171450" indent="-171450" defTabSz="914242">
              <a:buFont typeface="Arial" panose="020B0604020202020204" pitchFamily="34" charset="0"/>
              <a:buChar char="•"/>
              <a:defRPr/>
            </a:pPr>
            <a:r>
              <a:rPr lang="en-US" dirty="0">
                <a:ea typeface="ＭＳ Ｐゴシック" pitchFamily="34" charset="-128"/>
              </a:rPr>
              <a:t>Begin by mentioning that, </a:t>
            </a:r>
          </a:p>
          <a:p>
            <a:pPr marL="628650" lvl="1" indent="-171450" defTabSz="914242">
              <a:buFont typeface="Arial" panose="020B0604020202020204" pitchFamily="34" charset="0"/>
              <a:buChar char="•"/>
              <a:defRPr/>
            </a:pPr>
            <a:r>
              <a:rPr lang="en-US" dirty="0">
                <a:ea typeface="ＭＳ Ｐゴシック" pitchFamily="34" charset="-128"/>
              </a:rPr>
              <a:t>“The Objectives and Core Capabilities listed in this section were specifically selected by the Exercise Design Team for this event and that they are consistent with the DHS HSEEP methodology and defined within the National Preparedness Goal. Together with the scenario itself, these items provide the framework and basis for </a:t>
            </a:r>
            <a:r>
              <a:rPr lang="en-US" b="1" dirty="0">
                <a:ea typeface="ＭＳ Ｐゴシック" pitchFamily="34" charset="-128"/>
              </a:rPr>
              <a:t>facilitated participant discussions</a:t>
            </a:r>
            <a:r>
              <a:rPr lang="en-US" dirty="0">
                <a:ea typeface="ＭＳ Ｐゴシック" pitchFamily="34" charset="-128"/>
              </a:rPr>
              <a:t>, </a:t>
            </a:r>
            <a:r>
              <a:rPr lang="en-US" b="1" dirty="0">
                <a:ea typeface="ＭＳ Ｐゴシック" pitchFamily="34" charset="-128"/>
              </a:rPr>
              <a:t>an evaluation of the exercise</a:t>
            </a:r>
            <a:r>
              <a:rPr lang="en-US" dirty="0">
                <a:ea typeface="ＭＳ Ｐゴシック" pitchFamily="34" charset="-128"/>
              </a:rPr>
              <a:t> and the </a:t>
            </a:r>
            <a:r>
              <a:rPr lang="en-US" b="1" dirty="0">
                <a:ea typeface="ＭＳ Ｐゴシック" pitchFamily="34" charset="-128"/>
              </a:rPr>
              <a:t>identification of improvement opportunities</a:t>
            </a:r>
            <a:r>
              <a:rPr lang="en-US" dirty="0">
                <a:ea typeface="ＭＳ Ｐゴシック" pitchFamily="34" charset="-128"/>
              </a:rPr>
              <a:t>.” </a:t>
            </a:r>
          </a:p>
          <a:p>
            <a:pPr marL="171450" indent="-171450" defTabSz="914242">
              <a:buFont typeface="Arial" panose="020B0604020202020204" pitchFamily="34" charset="0"/>
              <a:buChar char="•"/>
              <a:defRPr/>
            </a:pPr>
            <a:r>
              <a:rPr lang="en-US" dirty="0">
                <a:ea typeface="ＭＳ Ｐゴシック" pitchFamily="34" charset="-128"/>
              </a:rPr>
              <a:t>Finish this slide by reviewing the Objectives and associated Core Capabilities.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5</a:t>
            </a:fld>
            <a:endParaRPr lang="en-US" dirty="0"/>
          </a:p>
        </p:txBody>
      </p:sp>
    </p:spTree>
    <p:extLst>
      <p:ext uri="{BB962C8B-B14F-4D97-AF65-F5344CB8AC3E}">
        <p14:creationId xmlns:p14="http://schemas.microsoft.com/office/powerpoint/2010/main" val="302190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rPr>
              <a:t>SLIDE DURATION</a:t>
            </a:r>
            <a:r>
              <a:rPr lang="en-US" dirty="0">
                <a:solidFill>
                  <a:srgbClr val="0000FF"/>
                </a:solidFill>
              </a:rPr>
              <a:t>: 2-3 MINUTES</a:t>
            </a:r>
          </a:p>
          <a:p>
            <a:endParaRPr lang="en-US" dirty="0"/>
          </a:p>
          <a:p>
            <a:pPr algn="ctr">
              <a:spcAft>
                <a:spcPts val="300"/>
              </a:spcAft>
              <a:defRPr/>
            </a:pPr>
            <a:r>
              <a:rPr lang="en-US" u="sng" dirty="0">
                <a:ea typeface="ＭＳ Ｐゴシック" pitchFamily="34" charset="-128"/>
              </a:rPr>
              <a:t>FACILITATOR </a:t>
            </a:r>
          </a:p>
          <a:p>
            <a:pPr marL="171450" indent="-171450" defTabSz="914242">
              <a:buFont typeface="Arial" panose="020B0604020202020204" pitchFamily="34" charset="0"/>
              <a:buChar char="•"/>
              <a:defRPr/>
            </a:pPr>
            <a:r>
              <a:rPr lang="en-US" dirty="0">
                <a:ea typeface="ＭＳ Ｐゴシック" pitchFamily="34" charset="-128"/>
              </a:rPr>
              <a:t>Begin by mentioning that, </a:t>
            </a:r>
          </a:p>
          <a:p>
            <a:pPr marL="628650" lvl="1" indent="-171450" defTabSz="914242">
              <a:buFont typeface="Arial" panose="020B0604020202020204" pitchFamily="34" charset="0"/>
              <a:buChar char="•"/>
              <a:defRPr/>
            </a:pPr>
            <a:r>
              <a:rPr lang="en-US" dirty="0">
                <a:ea typeface="ＭＳ Ｐゴシック" pitchFamily="34" charset="-128"/>
              </a:rPr>
              <a:t>“The Objectives and Core Capabilities listed in this section were specifically selected by the Exercise Design Team for this event and that they are consistent with the DHS HSEEP methodology and defined within the National Preparedness Goal. Together with the scenario itself, these items provide the framework and basis for </a:t>
            </a:r>
            <a:r>
              <a:rPr lang="en-US" b="1" dirty="0">
                <a:ea typeface="ＭＳ Ｐゴシック" pitchFamily="34" charset="-128"/>
              </a:rPr>
              <a:t>facilitated participant discussions</a:t>
            </a:r>
            <a:r>
              <a:rPr lang="en-US" dirty="0">
                <a:ea typeface="ＭＳ Ｐゴシック" pitchFamily="34" charset="-128"/>
              </a:rPr>
              <a:t>, </a:t>
            </a:r>
            <a:r>
              <a:rPr lang="en-US" b="1" dirty="0">
                <a:ea typeface="ＭＳ Ｐゴシック" pitchFamily="34" charset="-128"/>
              </a:rPr>
              <a:t>an evaluation of the exercise</a:t>
            </a:r>
            <a:r>
              <a:rPr lang="en-US" dirty="0">
                <a:ea typeface="ＭＳ Ｐゴシック" pitchFamily="34" charset="-128"/>
              </a:rPr>
              <a:t> and the </a:t>
            </a:r>
            <a:r>
              <a:rPr lang="en-US" b="1" dirty="0">
                <a:ea typeface="ＭＳ Ｐゴシック" pitchFamily="34" charset="-128"/>
              </a:rPr>
              <a:t>identification of improvement opportunities</a:t>
            </a:r>
            <a:r>
              <a:rPr lang="en-US" dirty="0">
                <a:ea typeface="ＭＳ Ｐゴシック" pitchFamily="34" charset="-128"/>
              </a:rPr>
              <a:t>.” </a:t>
            </a:r>
          </a:p>
          <a:p>
            <a:pPr marL="171450" indent="-171450" defTabSz="914242">
              <a:buFont typeface="Arial" panose="020B0604020202020204" pitchFamily="34" charset="0"/>
              <a:buChar char="•"/>
              <a:defRPr/>
            </a:pPr>
            <a:r>
              <a:rPr lang="en-US" dirty="0">
                <a:ea typeface="ＭＳ Ｐゴシック" pitchFamily="34" charset="-128"/>
              </a:rPr>
              <a:t>Finish this slide by reviewing the Objectives and associated Core Capabilities.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6</a:t>
            </a:fld>
            <a:endParaRPr lang="en-US" dirty="0"/>
          </a:p>
        </p:txBody>
      </p:sp>
    </p:spTree>
    <p:extLst>
      <p:ext uri="{BB962C8B-B14F-4D97-AF65-F5344CB8AC3E}">
        <p14:creationId xmlns:p14="http://schemas.microsoft.com/office/powerpoint/2010/main" val="61734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rPr>
              <a:t>: 1-2 MINUTES</a:t>
            </a:r>
          </a:p>
          <a:p>
            <a:endParaRPr lang="en-US" dirty="0"/>
          </a:p>
          <a:p>
            <a:pPr algn="ctr">
              <a:spcAft>
                <a:spcPts val="300"/>
              </a:spcAft>
              <a:defRPr/>
            </a:pPr>
            <a:r>
              <a:rPr lang="en-US" u="sng" dirty="0">
                <a:ea typeface="ＭＳ Ｐゴシック" pitchFamily="34" charset="-128"/>
              </a:rPr>
              <a:t>FACILITATOR </a:t>
            </a:r>
          </a:p>
          <a:p>
            <a:pPr marL="171450" indent="-171450" defTabSz="914242">
              <a:buFont typeface="Arial" panose="020B0604020202020204" pitchFamily="34" charset="0"/>
              <a:buChar char="•"/>
              <a:defRPr/>
            </a:pPr>
            <a:r>
              <a:rPr lang="en-US" dirty="0">
                <a:ea typeface="ＭＳ Ｐゴシック" pitchFamily="34" charset="-128"/>
              </a:rPr>
              <a:t>Review the Objectives and associated Core Capabilities.</a:t>
            </a:r>
          </a:p>
          <a:p>
            <a:pPr marL="170300" indent="-17030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7</a:t>
            </a:fld>
            <a:endParaRPr lang="en-US" dirty="0"/>
          </a:p>
        </p:txBody>
      </p:sp>
    </p:spTree>
    <p:extLst>
      <p:ext uri="{BB962C8B-B14F-4D97-AF65-F5344CB8AC3E}">
        <p14:creationId xmlns:p14="http://schemas.microsoft.com/office/powerpoint/2010/main" val="302190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rPr>
              <a:t>: 1-2 MINUTES</a:t>
            </a:r>
          </a:p>
          <a:p>
            <a:endParaRPr lang="en-US" dirty="0"/>
          </a:p>
          <a:p>
            <a:pPr algn="ctr">
              <a:spcAft>
                <a:spcPts val="300"/>
              </a:spcAft>
              <a:defRPr/>
            </a:pPr>
            <a:r>
              <a:rPr lang="en-US" u="sng" dirty="0">
                <a:ea typeface="ＭＳ Ｐゴシック" pitchFamily="34" charset="-128"/>
              </a:rPr>
              <a:t>FACILITATOR </a:t>
            </a:r>
          </a:p>
          <a:p>
            <a:pPr marL="171450" indent="-171450" defTabSz="914242">
              <a:buFont typeface="Arial" panose="020B0604020202020204" pitchFamily="34" charset="0"/>
              <a:buChar char="•"/>
              <a:defRPr/>
            </a:pPr>
            <a:r>
              <a:rPr lang="en-US" dirty="0">
                <a:ea typeface="ＭＳ Ｐゴシック" pitchFamily="34" charset="-128"/>
              </a:rPr>
              <a:t>Review the Objectives and associated Core Capabilities.</a:t>
            </a:r>
          </a:p>
          <a:p>
            <a:pPr marL="170300" indent="-17030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8</a:t>
            </a:fld>
            <a:endParaRPr lang="en-US" dirty="0"/>
          </a:p>
        </p:txBody>
      </p:sp>
    </p:spTree>
    <p:extLst>
      <p:ext uri="{BB962C8B-B14F-4D97-AF65-F5344CB8AC3E}">
        <p14:creationId xmlns:p14="http://schemas.microsoft.com/office/powerpoint/2010/main" val="341934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rPr>
              <a:t>: 1-2 MINUTES</a:t>
            </a:r>
            <a:r>
              <a:rPr lang="en-US" baseline="0" dirty="0">
                <a:solidFill>
                  <a:srgbClr val="0000FF"/>
                </a:solidFill>
              </a:rPr>
              <a:t> </a:t>
            </a:r>
            <a:endParaRPr lang="en-US" dirty="0"/>
          </a:p>
          <a:p>
            <a:pPr defTabSz="914242">
              <a:defRPr/>
            </a:pPr>
            <a:endParaRPr lang="en-US" dirty="0">
              <a:ea typeface="ＭＳ Ｐゴシック" pitchFamily="34" charset="-128"/>
            </a:endParaRPr>
          </a:p>
          <a:p>
            <a:pPr algn="ctr">
              <a:spcAft>
                <a:spcPts val="300"/>
              </a:spcAft>
              <a:defRPr/>
            </a:pPr>
            <a:r>
              <a:rPr lang="en-US" u="sng" dirty="0">
                <a:ea typeface="ＭＳ Ｐゴシック" pitchFamily="34" charset="-128"/>
              </a:rPr>
              <a:t>FACILITATOR </a:t>
            </a:r>
          </a:p>
          <a:p>
            <a:pPr marL="171450" indent="-171450" defTabSz="914242">
              <a:buFont typeface="Arial" panose="020B0604020202020204" pitchFamily="34" charset="0"/>
              <a:buChar char="•"/>
              <a:defRPr/>
            </a:pPr>
            <a:r>
              <a:rPr lang="en-US" dirty="0">
                <a:ea typeface="ＭＳ Ｐゴシック" pitchFamily="34" charset="-128"/>
              </a:rPr>
              <a:t>Review the Objectives and associated Core Capabilities.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9</a:t>
            </a:fld>
            <a:endParaRPr lang="en-US" dirty="0"/>
          </a:p>
        </p:txBody>
      </p:sp>
    </p:spTree>
    <p:extLst>
      <p:ext uri="{BB962C8B-B14F-4D97-AF65-F5344CB8AC3E}">
        <p14:creationId xmlns:p14="http://schemas.microsoft.com/office/powerpoint/2010/main" val="302190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2-3 </a:t>
            </a:r>
            <a:r>
              <a:rPr lang="en-US" dirty="0">
                <a:solidFill>
                  <a:srgbClr val="0000FF"/>
                </a:solidFill>
              </a:rPr>
              <a:t>MINUTES</a:t>
            </a:r>
          </a:p>
          <a:p>
            <a:pPr algn="l"/>
            <a:endParaRPr lang="en-US" dirty="0">
              <a:ea typeface="ＭＳ Ｐゴシック" pitchFamily="34" charset="-128"/>
            </a:endParaRPr>
          </a:p>
          <a:p>
            <a:pPr algn="ctr" defTabSz="914242">
              <a:defRPr/>
            </a:pPr>
            <a:r>
              <a:rPr lang="en-US" u="sng" dirty="0">
                <a:solidFill>
                  <a:srgbClr val="FF0000"/>
                </a:solidFill>
                <a:ea typeface="ＭＳ Ｐゴシック" pitchFamily="34" charset="-128"/>
              </a:rPr>
              <a:t>EDT</a:t>
            </a:r>
            <a:endParaRPr lang="en-US" dirty="0">
              <a:solidFill>
                <a:srgbClr val="FF0000"/>
              </a:solidFill>
              <a:ea typeface="ＭＳ Ｐゴシック" pitchFamily="34" charset="-128"/>
            </a:endParaRPr>
          </a:p>
          <a:p>
            <a:pPr defTabSz="914242">
              <a:defRPr/>
            </a:pPr>
            <a:r>
              <a:rPr lang="en-US" dirty="0">
                <a:solidFill>
                  <a:srgbClr val="FF0000"/>
                </a:solidFill>
                <a:ea typeface="ＭＳ Ｐゴシック" pitchFamily="34" charset="-128"/>
              </a:rPr>
              <a:t>Edit the description of the Observer role to align with exercise requirements. Prior to the start of the TTX, provide clear guidance to the Facilitator regarding the roles and responsibilities of Observers: </a:t>
            </a:r>
          </a:p>
          <a:p>
            <a:pPr marL="176123" indent="-176123">
              <a:buFont typeface="Arial" pitchFamily="34" charset="0"/>
              <a:buChar char="•"/>
            </a:pPr>
            <a:r>
              <a:rPr lang="en-US" dirty="0">
                <a:solidFill>
                  <a:srgbClr val="FF0000"/>
                </a:solidFill>
                <a:ea typeface="ＭＳ Ｐゴシック" pitchFamily="34" charset="-128"/>
              </a:rPr>
              <a:t>Depending on the circumstances, Observers may include staff who serve as alternates and/or advisors to those acting as players during the exercise. In that case, such Observers may be expected to support players in developing responses. </a:t>
            </a:r>
          </a:p>
          <a:p>
            <a:pPr marL="176123" indent="-176123">
              <a:buFont typeface="Arial" pitchFamily="34" charset="0"/>
              <a:buChar char="•"/>
            </a:pPr>
            <a:r>
              <a:rPr lang="en-US" dirty="0">
                <a:solidFill>
                  <a:srgbClr val="FF0000"/>
                </a:solidFill>
                <a:ea typeface="ＭＳ Ｐゴシック" pitchFamily="34" charset="-128"/>
              </a:rPr>
              <a:t>Additionally, sometimes the Facilitator may be expected to bring the Observers’ perspective into the discussion </a:t>
            </a:r>
            <a:r>
              <a:rPr lang="en-US" b="1" u="sng" dirty="0">
                <a:solidFill>
                  <a:srgbClr val="FF0000"/>
                </a:solidFill>
                <a:ea typeface="ＭＳ Ｐゴシック" pitchFamily="34" charset="-128"/>
              </a:rPr>
              <a:t>after</a:t>
            </a:r>
            <a:r>
              <a:rPr lang="en-US" dirty="0">
                <a:solidFill>
                  <a:srgbClr val="FF0000"/>
                </a:solidFill>
                <a:ea typeface="ＭＳ Ｐゴシック" pitchFamily="34" charset="-128"/>
              </a:rPr>
              <a:t> the primary Players have completed a discussion point. </a:t>
            </a:r>
          </a:p>
          <a:p>
            <a:pPr marL="176123" indent="-176123">
              <a:buFont typeface="Arial" pitchFamily="34" charset="0"/>
              <a:buChar char="•"/>
            </a:pPr>
            <a:r>
              <a:rPr lang="en-US" dirty="0">
                <a:solidFill>
                  <a:srgbClr val="FF0000"/>
                </a:solidFill>
                <a:ea typeface="ＭＳ Ｐゴシック" pitchFamily="34" charset="-128"/>
              </a:rPr>
              <a:t>However, in other cases, Observers may not be expected nor will they be allowed to interact with the players during the exercise.</a:t>
            </a:r>
          </a:p>
          <a:p>
            <a:pPr defTabSz="914242">
              <a:defRPr/>
            </a:pPr>
            <a:endParaRPr lang="en-US" dirty="0">
              <a:ea typeface="ＭＳ Ｐゴシック" pitchFamily="34" charset="-128"/>
            </a:endParaRPr>
          </a:p>
          <a:p>
            <a:pPr algn="ctr">
              <a:spcAft>
                <a:spcPts val="300"/>
              </a:spcAft>
            </a:pPr>
            <a:r>
              <a:rPr lang="en-US" u="sng" dirty="0">
                <a:ea typeface="ＭＳ Ｐゴシック" pitchFamily="34" charset="-128"/>
              </a:rPr>
              <a:t>FACILITATOR</a:t>
            </a:r>
          </a:p>
          <a:p>
            <a:pPr marL="171450" indent="-171450">
              <a:buFont typeface="Arial" panose="020B0604020202020204" pitchFamily="34" charset="0"/>
              <a:buChar char="•"/>
            </a:pPr>
            <a:r>
              <a:rPr lang="en-US" baseline="0" dirty="0">
                <a:ea typeface="ＭＳ Ｐゴシック" pitchFamily="34" charset="-128"/>
              </a:rPr>
              <a:t>Explain the roles of the exercise participants per the slide. </a:t>
            </a:r>
          </a:p>
          <a:p>
            <a:pPr marL="171450" indent="-171450">
              <a:buFont typeface="Arial" panose="020B0604020202020204" pitchFamily="34" charset="0"/>
              <a:buChar char="•"/>
            </a:pPr>
            <a:r>
              <a:rPr lang="en-US" baseline="0" dirty="0">
                <a:ea typeface="ＭＳ Ｐゴシック" pitchFamily="34" charset="-128"/>
              </a:rPr>
              <a:t>Clarify the role of Observers in this particular exercise. </a:t>
            </a:r>
          </a:p>
          <a:p>
            <a:pPr marL="171450" indent="-171450">
              <a:buFont typeface="Arial" panose="020B0604020202020204" pitchFamily="34" charset="0"/>
              <a:buChar char="•"/>
            </a:pPr>
            <a:r>
              <a:rPr lang="en-US" baseline="0" dirty="0">
                <a:ea typeface="ＭＳ Ｐゴシック" pitchFamily="34" charset="-128"/>
              </a:rPr>
              <a:t>Ask Observers and Evaluators to identify themselves.</a:t>
            </a:r>
          </a:p>
          <a:p>
            <a:pPr marL="170300" indent="-17030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10</a:t>
            </a:fld>
            <a:endParaRPr lang="en-US" dirty="0"/>
          </a:p>
        </p:txBody>
      </p:sp>
    </p:spTree>
    <p:extLst>
      <p:ext uri="{BB962C8B-B14F-4D97-AF65-F5344CB8AC3E}">
        <p14:creationId xmlns:p14="http://schemas.microsoft.com/office/powerpoint/2010/main" val="3021903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30480" y="4038600"/>
            <a:ext cx="9204960" cy="2819400"/>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4" descr="TR000791_RGB"/>
          <p:cNvPicPr>
            <a:picLocks noChangeAspect="1" noChangeArrowheads="1"/>
          </p:cNvPicPr>
          <p:nvPr userDrawn="1"/>
        </p:nvPicPr>
        <p:blipFill>
          <a:blip r:embed="rId2" cstate="print"/>
          <a:srcRect/>
          <a:stretch>
            <a:fillRect/>
          </a:stretch>
        </p:blipFill>
        <p:spPr bwMode="auto">
          <a:xfrm>
            <a:off x="0" y="0"/>
            <a:ext cx="9144000" cy="4038600"/>
          </a:xfrm>
          <a:prstGeom prst="rect">
            <a:avLst/>
          </a:prstGeom>
          <a:noFill/>
          <a:ln w="9525">
            <a:noFill/>
            <a:miter lim="800000"/>
            <a:headEnd/>
            <a:tailEnd/>
          </a:ln>
        </p:spPr>
      </p:pic>
      <p:pic>
        <p:nvPicPr>
          <p:cNvPr id="12" name="Picture 4" descr="DHS_fema_SR"/>
          <p:cNvPicPr>
            <a:picLocks noChangeAspect="1" noChangeArrowheads="1"/>
          </p:cNvPicPr>
          <p:nvPr userDrawn="1"/>
        </p:nvPicPr>
        <p:blipFill>
          <a:blip r:embed="rId3" cstate="print"/>
          <a:srcRect/>
          <a:stretch>
            <a:fillRect/>
          </a:stretch>
        </p:blipFill>
        <p:spPr bwMode="auto">
          <a:xfrm>
            <a:off x="228600" y="6019800"/>
            <a:ext cx="1737059" cy="838200"/>
          </a:xfrm>
          <a:prstGeom prst="rect">
            <a:avLst/>
          </a:prstGeom>
          <a:noFill/>
          <a:ln w="9525">
            <a:noFill/>
            <a:miter lim="800000"/>
            <a:headEnd/>
            <a:tailEnd/>
          </a:ln>
        </p:spPr>
      </p:pic>
      <p:sp>
        <p:nvSpPr>
          <p:cNvPr id="14" name="TextBox 13"/>
          <p:cNvSpPr txBox="1"/>
          <p:nvPr userDrawn="1"/>
        </p:nvSpPr>
        <p:spPr>
          <a:xfrm>
            <a:off x="1963887" y="6238845"/>
            <a:ext cx="2133600" cy="400110"/>
          </a:xfrm>
          <a:prstGeom prst="rect">
            <a:avLst/>
          </a:prstGeom>
          <a:noFill/>
        </p:spPr>
        <p:txBody>
          <a:bodyPr wrap="square" rtlCol="0">
            <a:spAutoFit/>
          </a:bodyPr>
          <a:lstStyle/>
          <a:p>
            <a:pPr>
              <a:defRPr/>
            </a:pPr>
            <a:r>
              <a:rPr lang="en-US" sz="1000" dirty="0">
                <a:solidFill>
                  <a:prstClr val="white">
                    <a:lumMod val="75000"/>
                  </a:prstClr>
                </a:solidFill>
              </a:rPr>
              <a:t>Individual and Community Preparedness  Division</a:t>
            </a:r>
            <a:endParaRPr lang="en-US" dirty="0">
              <a:solidFill>
                <a:prstClr val="white">
                  <a:lumMod val="75000"/>
                </a:prstClr>
              </a:solidFill>
            </a:endParaRPr>
          </a:p>
        </p:txBody>
      </p:sp>
    </p:spTree>
    <p:extLst>
      <p:ext uri="{BB962C8B-B14F-4D97-AF65-F5344CB8AC3E}">
        <p14:creationId xmlns:p14="http://schemas.microsoft.com/office/powerpoint/2010/main" val="107053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75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26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1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3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0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456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2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42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657600"/>
          </a:xfrm>
          <a:prstGeom prst="rect">
            <a:avLst/>
          </a:prstGeom>
        </p:spPr>
        <p:txBody>
          <a:bodyPr/>
          <a:lstStyle>
            <a:lvl1pPr>
              <a:buClr>
                <a:srgbClr val="002F80"/>
              </a:buClr>
              <a:defRPr sz="2400">
                <a:latin typeface="Franklin Gothic Book" pitchFamily="34" charset="0"/>
              </a:defRPr>
            </a:lvl1pPr>
            <a:lvl2pPr marL="742950" indent="-285750">
              <a:buClr>
                <a:srgbClr val="A50021"/>
              </a:buClr>
              <a:buFont typeface="Wingdings" pitchFamily="2" charset="2"/>
              <a:buChar char="§"/>
              <a:defRPr sz="2200">
                <a:latin typeface="Franklin Gothic Book" pitchFamily="34" charset="0"/>
              </a:defRPr>
            </a:lvl2pPr>
            <a:lvl3pPr marL="1143000" indent="-228600">
              <a:buClr>
                <a:srgbClr val="0070B2"/>
              </a:buClr>
              <a:buFont typeface="Wingdings" pitchFamily="2" charset="2"/>
              <a:buChar char="§"/>
              <a:defRPr>
                <a:latin typeface="Franklin Gothic Book" pitchFamily="34" charset="0"/>
              </a:defRPr>
            </a:lvl3pPr>
            <a:lvl4pPr marL="1600200" indent="-228600">
              <a:buFont typeface="Wingdings" pitchFamily="2" charset="2"/>
              <a:buChar char="§"/>
              <a:defRPr>
                <a:latin typeface="Franklin Gothic Book" pitchFamily="34" charset="0"/>
              </a:defRPr>
            </a:lvl4pPr>
            <a:lvl5pPr marL="2057400" indent="-228600">
              <a:buFont typeface="Wingdings" pitchFamily="2" charset="2"/>
              <a:buChar char="§"/>
              <a:defRPr>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58200" y="6301618"/>
            <a:ext cx="381000" cy="365125"/>
          </a:xfrm>
        </p:spPr>
        <p:txBody>
          <a:body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189" b="23260"/>
          <a:stretch/>
        </p:blipFill>
        <p:spPr bwMode="auto">
          <a:xfrm>
            <a:off x="6096000" y="5997380"/>
            <a:ext cx="2209800" cy="86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a:prstGeom prst="rect">
            <a:avLst/>
          </a:prstGeom>
        </p:spPr>
        <p:txBody>
          <a:bodyPr>
            <a:normAutofit/>
          </a:bodyPr>
          <a:lstStyle>
            <a:lvl1pPr algn="ctr">
              <a:defRPr sz="3600">
                <a:solidFill>
                  <a:schemeClr val="bg1"/>
                </a:solidFill>
                <a:latin typeface="Georgia" pitchFamily="18" charset="0"/>
              </a:defRPr>
            </a:lvl1pPr>
          </a:lstStyle>
          <a:p>
            <a:r>
              <a:rPr lang="en-US" dirty="0"/>
              <a:t>Click to edit Master title style</a:t>
            </a:r>
          </a:p>
        </p:txBody>
      </p:sp>
      <p:sp>
        <p:nvSpPr>
          <p:cNvPr id="8" name="TextBox 7"/>
          <p:cNvSpPr txBox="1"/>
          <p:nvPr userDrawn="1"/>
        </p:nvSpPr>
        <p:spPr>
          <a:xfrm>
            <a:off x="491705" y="6262777"/>
            <a:ext cx="4347713" cy="307777"/>
          </a:xfrm>
          <a:prstGeom prst="rect">
            <a:avLst/>
          </a:prstGeom>
          <a:noFill/>
        </p:spPr>
        <p:txBody>
          <a:bodyPr wrap="square" rtlCol="0">
            <a:spAutoFit/>
          </a:bodyPr>
          <a:lstStyle/>
          <a:p>
            <a:r>
              <a:rPr lang="en-US" sz="1400" b="1" dirty="0">
                <a:solidFill>
                  <a:schemeClr val="tx1">
                    <a:lumMod val="65000"/>
                    <a:lumOff val="35000"/>
                  </a:schemeClr>
                </a:solidFill>
                <a:latin typeface="Franklin Gothic Book" panose="020B0503020102020204" pitchFamily="34" charset="0"/>
              </a:rPr>
              <a:t>[</a:t>
            </a:r>
            <a:r>
              <a:rPr lang="en-US" sz="1400" b="1" dirty="0">
                <a:solidFill>
                  <a:srgbClr val="FF0000"/>
                </a:solidFill>
                <a:latin typeface="Franklin Gothic Book" panose="020B0503020102020204" pitchFamily="34" charset="0"/>
              </a:rPr>
              <a:t>Insert</a:t>
            </a:r>
            <a:r>
              <a:rPr lang="en-US" sz="1400" b="1" baseline="0" dirty="0">
                <a:solidFill>
                  <a:srgbClr val="FF0000"/>
                </a:solidFill>
                <a:latin typeface="Franklin Gothic Book" panose="020B0503020102020204" pitchFamily="34" charset="0"/>
              </a:rPr>
              <a:t> Sponsoring Agency/Community Name</a:t>
            </a:r>
            <a:r>
              <a:rPr lang="en-US" sz="1400" b="1" baseline="0" dirty="0">
                <a:solidFill>
                  <a:schemeClr val="tx1">
                    <a:lumMod val="65000"/>
                    <a:lumOff val="35000"/>
                  </a:schemeClr>
                </a:solidFill>
                <a:latin typeface="Franklin Gothic Book" panose="020B0503020102020204" pitchFamily="34" charset="0"/>
              </a:rPr>
              <a:t>]</a:t>
            </a:r>
            <a:endParaRPr lang="en-US" sz="1400" b="1"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307432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756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058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363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524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073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591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306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172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905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22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0943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681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657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77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712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236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880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290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837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051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12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936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126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53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345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609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958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04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470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007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45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22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150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639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488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75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07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312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41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075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406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30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013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523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83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228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370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427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9603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9254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188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477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53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4715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438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97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46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48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80" y="4038600"/>
            <a:ext cx="9204960" cy="2819400"/>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4" descr="TR000791_RGB"/>
          <p:cNvPicPr>
            <a:picLocks noChangeAspect="1" noChangeArrowheads="1"/>
          </p:cNvPicPr>
          <p:nvPr userDrawn="1"/>
        </p:nvPicPr>
        <p:blipFill>
          <a:blip r:embed="rId7" cstate="print"/>
          <a:srcRect/>
          <a:stretch>
            <a:fillRect/>
          </a:stretch>
        </p:blipFill>
        <p:spPr bwMode="auto">
          <a:xfrm>
            <a:off x="0" y="0"/>
            <a:ext cx="9144000" cy="4038600"/>
          </a:xfrm>
          <a:prstGeom prst="rect">
            <a:avLst/>
          </a:prstGeom>
          <a:noFill/>
          <a:ln w="9525">
            <a:noFill/>
            <a:miter lim="800000"/>
            <a:headEnd/>
            <a:tailEnd/>
          </a:ln>
        </p:spPr>
      </p:pic>
      <p:pic>
        <p:nvPicPr>
          <p:cNvPr id="9" name="Picture 4" descr="DHS_fema_SR"/>
          <p:cNvPicPr>
            <a:picLocks noChangeAspect="1" noChangeArrowheads="1"/>
          </p:cNvPicPr>
          <p:nvPr userDrawn="1"/>
        </p:nvPicPr>
        <p:blipFill>
          <a:blip r:embed="rId8" cstate="print"/>
          <a:srcRect/>
          <a:stretch>
            <a:fillRect/>
          </a:stretch>
        </p:blipFill>
        <p:spPr bwMode="auto">
          <a:xfrm>
            <a:off x="228600" y="6019800"/>
            <a:ext cx="1737059" cy="838200"/>
          </a:xfrm>
          <a:prstGeom prst="rect">
            <a:avLst/>
          </a:prstGeom>
          <a:noFill/>
          <a:ln w="9525">
            <a:noFill/>
            <a:miter lim="800000"/>
            <a:headEnd/>
            <a:tailEnd/>
          </a:ln>
        </p:spPr>
      </p:pic>
      <p:sp>
        <p:nvSpPr>
          <p:cNvPr id="6" name="Slide Number Placeholder 5"/>
          <p:cNvSpPr>
            <a:spLocks noGrp="1"/>
          </p:cNvSpPr>
          <p:nvPr>
            <p:ph type="sldNum" sz="quarter" idx="4"/>
          </p:nvPr>
        </p:nvSpPr>
        <p:spPr>
          <a:xfrm>
            <a:off x="6781800" y="65128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982098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61" r:id="rId3"/>
    <p:sldLayoutId id="2147483759" r:id="rId4"/>
    <p:sldLayoutId id="2147483757" r:id="rId5"/>
  </p:sldLayoutIdLst>
  <p:hf hdr="0" ftr="0" dt="0"/>
  <p:txStyles>
    <p:titleStyle>
      <a:lvl1pPr algn="l" defTabSz="914400" rtl="0" eaLnBrk="1" latinLnBrk="0" hangingPunct="1">
        <a:spcBef>
          <a:spcPct val="0"/>
        </a:spcBef>
        <a:buNone/>
        <a:defRPr sz="3600" kern="1200">
          <a:solidFill>
            <a:srgbClr val="002F80"/>
          </a:solidFill>
          <a:latin typeface="Arial" pitchFamily="34" charset="0"/>
          <a:ea typeface="+mj-ea"/>
          <a:cs typeface="Arial" pitchFamily="34" charset="0"/>
        </a:defRPr>
      </a:lvl1pPr>
    </p:titleStyle>
    <p:bodyStyle>
      <a:lvl1pPr marL="342900" indent="-342900" algn="l" defTabSz="914400" rtl="0" eaLnBrk="1" latinLnBrk="0" hangingPunct="1">
        <a:lnSpc>
          <a:spcPts val="2600"/>
        </a:lnSpc>
        <a:spcBef>
          <a:spcPts val="0"/>
        </a:spcBef>
        <a:spcAft>
          <a:spcPts val="600"/>
        </a:spcAft>
        <a:buClr>
          <a:srgbClr val="002F80"/>
        </a:buClr>
        <a:buFont typeface="Wingdings" pitchFamily="2" charset="2"/>
        <a:buChar char=""/>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lnSpc>
          <a:spcPts val="2600"/>
        </a:lnSpc>
        <a:spcBef>
          <a:spcPts val="0"/>
        </a:spcBef>
        <a:spcAft>
          <a:spcPts val="600"/>
        </a:spcAft>
        <a:buClr>
          <a:srgbClr val="A50021"/>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lnSpc>
          <a:spcPts val="2600"/>
        </a:lnSpc>
        <a:spcBef>
          <a:spcPts val="0"/>
        </a:spcBef>
        <a:spcAft>
          <a:spcPts val="600"/>
        </a:spcAft>
        <a:buClr>
          <a:srgbClr val="0070B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600"/>
        </a:lnSpc>
        <a:spcBef>
          <a:spcPts val="0"/>
        </a:spcBef>
        <a:spcAft>
          <a:spcPts val="600"/>
        </a:spcAft>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lnSpc>
          <a:spcPts val="2600"/>
        </a:lnSpc>
        <a:spcBef>
          <a:spcPts val="0"/>
        </a:spcBef>
        <a:spcAft>
          <a:spcPts val="600"/>
        </a:spcAft>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39804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00576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22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32952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74762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3/21/2018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03625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erica's PreapreAthon! Hurricane Cover Photo" title="America's PreapreAthon! Hurricane Cover Pho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6"/>
          <p:cNvSpPr>
            <a:spLocks noGrp="1"/>
          </p:cNvSpPr>
          <p:nvPr>
            <p:ph type="ctrTitle"/>
          </p:nvPr>
        </p:nvSpPr>
        <p:spPr>
          <a:xfrm>
            <a:off x="3879273" y="3962400"/>
            <a:ext cx="5257800" cy="857250"/>
          </a:xfrm>
        </p:spPr>
        <p:txBody>
          <a:bodyPr>
            <a:normAutofit fontScale="90000"/>
          </a:bodyPr>
          <a:lstStyle/>
          <a:p>
            <a:pPr algn="l"/>
            <a:r>
              <a:rPr lang="en-US" sz="4000" b="1" dirty="0">
                <a:solidFill>
                  <a:schemeClr val="bg1"/>
                </a:solidFill>
                <a:latin typeface="Arial Narrow" panose="020B0606020202030204" pitchFamily="34" charset="0"/>
              </a:rPr>
              <a:t>[</a:t>
            </a:r>
            <a:r>
              <a:rPr lang="en-US" sz="4000" b="1" dirty="0">
                <a:solidFill>
                  <a:srgbClr val="FF0000"/>
                </a:solidFill>
                <a:latin typeface="Arial Narrow" panose="020B0606020202030204" pitchFamily="34" charset="0"/>
              </a:rPr>
              <a:t>Insert Name</a:t>
            </a:r>
            <a:r>
              <a:rPr lang="en-US" sz="4000" b="1" dirty="0">
                <a:solidFill>
                  <a:schemeClr val="bg1"/>
                </a:solidFill>
                <a:latin typeface="Arial Narrow" panose="020B0606020202030204" pitchFamily="34" charset="0"/>
              </a:rPr>
              <a:t>] Hurricane</a:t>
            </a:r>
            <a:br>
              <a:rPr lang="en-US" sz="4000" b="1" dirty="0">
                <a:solidFill>
                  <a:schemeClr val="bg1"/>
                </a:solidFill>
                <a:latin typeface="Arial Narrow" panose="020B0606020202030204" pitchFamily="34" charset="0"/>
              </a:rPr>
            </a:br>
            <a:r>
              <a:rPr lang="en-US" sz="4000" b="1" dirty="0">
                <a:solidFill>
                  <a:schemeClr val="bg1"/>
                </a:solidFill>
                <a:latin typeface="Arial Narrow" panose="020B0606020202030204" pitchFamily="34" charset="0"/>
              </a:rPr>
              <a:t>Dialysis Facility Tabletop Exercise </a:t>
            </a:r>
            <a:br>
              <a:rPr lang="en-US" dirty="0">
                <a:solidFill>
                  <a:schemeClr val="bg1"/>
                </a:solidFill>
                <a:latin typeface="Franklin Gothic Book" panose="020B0503020102020204" pitchFamily="34" charset="0"/>
              </a:rPr>
            </a:br>
            <a:endParaRPr lang="en-US"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9822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10</a:t>
            </a:fld>
            <a:endParaRPr lang="en-US" dirty="0"/>
          </a:p>
        </p:txBody>
      </p:sp>
      <p:sp>
        <p:nvSpPr>
          <p:cNvPr id="5" name="Content Placeholder 2"/>
          <p:cNvSpPr>
            <a:spLocks noGrp="1"/>
          </p:cNvSpPr>
          <p:nvPr>
            <p:ph idx="1"/>
          </p:nvPr>
        </p:nvSpPr>
        <p:spPr>
          <a:xfrm>
            <a:off x="495300" y="705292"/>
            <a:ext cx="8229600" cy="5085907"/>
          </a:xfrm>
        </p:spPr>
        <p:txBody>
          <a:bodyPr/>
          <a:lstStyle/>
          <a:p>
            <a:pPr>
              <a:lnSpc>
                <a:spcPct val="100000"/>
              </a:lnSpc>
              <a:spcAft>
                <a:spcPts val="0"/>
              </a:spcAft>
            </a:pPr>
            <a:r>
              <a:rPr lang="en-US" sz="2000" b="1" dirty="0"/>
              <a:t>Participant: </a:t>
            </a:r>
          </a:p>
          <a:p>
            <a:pPr lvl="1">
              <a:lnSpc>
                <a:spcPct val="100000"/>
              </a:lnSpc>
              <a:spcAft>
                <a:spcPts val="0"/>
              </a:spcAft>
            </a:pPr>
            <a:r>
              <a:rPr lang="en-US" sz="1800" dirty="0"/>
              <a:t>Someone with decision-making authority (or a designated proxy), who has authority over a component of operations (e.g., Human Resources Manager). </a:t>
            </a:r>
          </a:p>
          <a:p>
            <a:pPr lvl="1">
              <a:lnSpc>
                <a:spcPct val="100000"/>
              </a:lnSpc>
              <a:spcAft>
                <a:spcPts val="0"/>
              </a:spcAft>
            </a:pPr>
            <a:r>
              <a:rPr lang="en-US" sz="1800" dirty="0"/>
              <a:t>Participants should sit at the table, answer questions, and make decisions during the exercise.</a:t>
            </a:r>
          </a:p>
          <a:p>
            <a:pPr>
              <a:lnSpc>
                <a:spcPct val="100000"/>
              </a:lnSpc>
              <a:spcAft>
                <a:spcPts val="0"/>
              </a:spcAft>
            </a:pPr>
            <a:r>
              <a:rPr lang="en-US" sz="2000" b="1" dirty="0"/>
              <a:t>Observer: </a:t>
            </a:r>
          </a:p>
          <a:p>
            <a:pPr lvl="1">
              <a:lnSpc>
                <a:spcPct val="100000"/>
              </a:lnSpc>
              <a:spcAft>
                <a:spcPts val="0"/>
              </a:spcAft>
            </a:pPr>
            <a:r>
              <a:rPr lang="en-US" sz="1800" dirty="0"/>
              <a:t>Someone who benefits from attending the exercise because his or her role in the organization may include implementing identified recommendations.</a:t>
            </a:r>
          </a:p>
          <a:p>
            <a:pPr lvl="1">
              <a:lnSpc>
                <a:spcPct val="100000"/>
              </a:lnSpc>
              <a:spcAft>
                <a:spcPts val="0"/>
              </a:spcAft>
            </a:pPr>
            <a:r>
              <a:rPr lang="en-US" sz="1800" dirty="0"/>
              <a:t>Observers do not participate in the exercise, but are encouraged to take notes and provide feedback at the end.</a:t>
            </a:r>
          </a:p>
          <a:p>
            <a:pPr>
              <a:lnSpc>
                <a:spcPct val="100000"/>
              </a:lnSpc>
              <a:spcAft>
                <a:spcPts val="0"/>
              </a:spcAft>
            </a:pPr>
            <a:r>
              <a:rPr lang="en-US" sz="2000" b="1" dirty="0"/>
              <a:t>Note-taker: </a:t>
            </a:r>
          </a:p>
          <a:p>
            <a:pPr lvl="1">
              <a:lnSpc>
                <a:spcPct val="100000"/>
              </a:lnSpc>
              <a:spcAft>
                <a:spcPts val="0"/>
              </a:spcAft>
            </a:pPr>
            <a:r>
              <a:rPr lang="en-US" sz="1800" dirty="0"/>
              <a:t>Someone who records the discussion during the exercise and summarizes the main points in a follow-up report. </a:t>
            </a:r>
          </a:p>
          <a:p>
            <a:pPr lvl="2">
              <a:lnSpc>
                <a:spcPct val="100000"/>
              </a:lnSpc>
              <a:spcAft>
                <a:spcPts val="0"/>
              </a:spcAft>
            </a:pPr>
            <a:r>
              <a:rPr lang="en-US" sz="1600" dirty="0"/>
              <a:t>Main points could be recorded on a white board.</a:t>
            </a:r>
          </a:p>
          <a:p>
            <a:pPr lvl="2">
              <a:lnSpc>
                <a:spcPct val="100000"/>
              </a:lnSpc>
              <a:spcAft>
                <a:spcPts val="0"/>
              </a:spcAft>
            </a:pPr>
            <a:r>
              <a:rPr lang="en-US" sz="1600" dirty="0"/>
              <a:t>Encourage participants and observers to take notes during the exercise for the debriefing following the end of the exercise.</a:t>
            </a:r>
          </a:p>
          <a:p>
            <a:pPr marL="0" indent="0">
              <a:buNone/>
            </a:pPr>
            <a:endParaRPr lang="en-US" sz="2200" dirty="0"/>
          </a:p>
          <a:p>
            <a:pPr>
              <a:buNone/>
            </a:pPr>
            <a:endParaRPr lang="en-US" sz="2200" dirty="0"/>
          </a:p>
          <a:p>
            <a:pPr>
              <a:buNone/>
            </a:pPr>
            <a:endParaRPr lang="en-US" sz="2200" dirty="0"/>
          </a:p>
        </p:txBody>
      </p:sp>
      <p:sp>
        <p:nvSpPr>
          <p:cNvPr id="7" name="Title 1"/>
          <p:cNvSpPr>
            <a:spLocks noGrp="1"/>
          </p:cNvSpPr>
          <p:nvPr>
            <p:ph type="title"/>
          </p:nvPr>
        </p:nvSpPr>
        <p:spPr>
          <a:xfrm>
            <a:off x="-76200" y="0"/>
            <a:ext cx="9372600" cy="762000"/>
          </a:xfrm>
        </p:spPr>
        <p:txBody>
          <a:bodyPr>
            <a:noAutofit/>
          </a:bodyPr>
          <a:lstStyle/>
          <a:p>
            <a:pPr algn="ctr"/>
            <a:r>
              <a:rPr lang="en-US" sz="3000" dirty="0">
                <a:solidFill>
                  <a:schemeClr val="bg1"/>
                </a:solidFill>
              </a:rPr>
              <a:t>Roles and Responsibilities </a:t>
            </a:r>
          </a:p>
        </p:txBody>
      </p:sp>
    </p:spTree>
    <p:extLst>
      <p:ext uri="{BB962C8B-B14F-4D97-AF65-F5344CB8AC3E}">
        <p14:creationId xmlns:p14="http://schemas.microsoft.com/office/powerpoint/2010/main" val="311312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11</a:t>
            </a:fld>
            <a:endParaRPr lang="en-US" dirty="0">
              <a:solidFill>
                <a:prstClr val="black">
                  <a:tint val="75000"/>
                </a:prstClr>
              </a:solidFill>
            </a:endParaRPr>
          </a:p>
        </p:txBody>
      </p:sp>
      <p:sp>
        <p:nvSpPr>
          <p:cNvPr id="3" name="Content Placeholder 2"/>
          <p:cNvSpPr>
            <a:spLocks noGrp="1"/>
          </p:cNvSpPr>
          <p:nvPr>
            <p:ph idx="1"/>
          </p:nvPr>
        </p:nvSpPr>
        <p:spPr>
          <a:xfrm>
            <a:off x="419100" y="838200"/>
            <a:ext cx="8229600" cy="4343400"/>
          </a:xfrm>
        </p:spPr>
        <p:txBody>
          <a:bodyPr/>
          <a:lstStyle/>
          <a:p>
            <a:r>
              <a:rPr lang="en-US" dirty="0"/>
              <a:t>This is a training exercise, not a test, so keep it fun and positive. </a:t>
            </a:r>
          </a:p>
          <a:p>
            <a:r>
              <a:rPr lang="en-US" dirty="0"/>
              <a:t>Observers are asked to hold all comments and questions until after the scenario, at which point we’ll open the discussion to the whole team. </a:t>
            </a:r>
          </a:p>
          <a:p>
            <a:r>
              <a:rPr lang="en-US" dirty="0"/>
              <a:t>Participants’ thoughts and ideas are encouraged…please speak up! </a:t>
            </a:r>
          </a:p>
          <a:p>
            <a:r>
              <a:rPr lang="en-US" dirty="0"/>
              <a:t>Please speak up if you’re unclear about your role. </a:t>
            </a:r>
          </a:p>
          <a:p>
            <a:r>
              <a:rPr lang="en-US" dirty="0"/>
              <a:t>A scenario will be presented followed by related questions. </a:t>
            </a:r>
          </a:p>
          <a:p>
            <a:pPr marL="0" indent="0">
              <a:buNone/>
            </a:pPr>
            <a:endParaRPr lang="en-US" sz="2200" dirty="0"/>
          </a:p>
          <a:p>
            <a:pPr>
              <a:buNone/>
            </a:pPr>
            <a:endParaRPr lang="en-US" sz="2200" dirty="0"/>
          </a:p>
          <a:p>
            <a:pPr>
              <a:buNone/>
            </a:pPr>
            <a:endParaRPr lang="en-US" sz="2200" dirty="0"/>
          </a:p>
        </p:txBody>
      </p:sp>
      <p:sp>
        <p:nvSpPr>
          <p:cNvPr id="2" name="Title 1"/>
          <p:cNvSpPr>
            <a:spLocks noGrp="1"/>
          </p:cNvSpPr>
          <p:nvPr>
            <p:ph type="title"/>
          </p:nvPr>
        </p:nvSpPr>
        <p:spPr>
          <a:xfrm>
            <a:off x="457200" y="0"/>
            <a:ext cx="8229600" cy="609600"/>
          </a:xfrm>
        </p:spPr>
        <p:txBody>
          <a:bodyPr>
            <a:normAutofit/>
          </a:bodyPr>
          <a:lstStyle/>
          <a:p>
            <a:r>
              <a:rPr lang="en-US" sz="3000" dirty="0"/>
              <a:t>Rules for Players</a:t>
            </a:r>
          </a:p>
        </p:txBody>
      </p:sp>
    </p:spTree>
    <p:extLst>
      <p:ext uri="{BB962C8B-B14F-4D97-AF65-F5344CB8AC3E}">
        <p14:creationId xmlns:p14="http://schemas.microsoft.com/office/powerpoint/2010/main" val="56007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ule 1" title="Module 1"/>
          <p:cNvPicPr>
            <a:picLocks noChangeAspect="1"/>
          </p:cNvPicPr>
          <p:nvPr/>
        </p:nvPicPr>
        <p:blipFill rotWithShape="1">
          <a:blip r:embed="rId3">
            <a:extLst>
              <a:ext uri="{28A0092B-C50C-407E-A947-70E740481C1C}">
                <a14:useLocalDpi xmlns:a14="http://schemas.microsoft.com/office/drawing/2010/main" val="0"/>
              </a:ext>
            </a:extLst>
          </a:blip>
          <a:srcRect t="41414" b="20404"/>
          <a:stretch/>
        </p:blipFill>
        <p:spPr>
          <a:xfrm>
            <a:off x="0" y="2840182"/>
            <a:ext cx="9144000" cy="2618509"/>
          </a:xfrm>
          <a:prstGeom prst="rect">
            <a:avLst/>
          </a:prstGeom>
        </p:spPr>
      </p:pic>
      <p:sp>
        <p:nvSpPr>
          <p:cNvPr id="5" name="Title 5"/>
          <p:cNvSpPr>
            <a:spLocks noGrp="1"/>
          </p:cNvSpPr>
          <p:nvPr>
            <p:ph type="title"/>
          </p:nvPr>
        </p:nvSpPr>
        <p:spPr>
          <a:xfrm>
            <a:off x="3657600" y="3571008"/>
            <a:ext cx="4796286" cy="1143000"/>
          </a:xfrm>
        </p:spPr>
        <p:txBody>
          <a:bodyPr/>
          <a:lstStyle/>
          <a:p>
            <a:pPr algn="l"/>
            <a:r>
              <a:rPr lang="en-US" dirty="0">
                <a:solidFill>
                  <a:schemeClr val="bg1"/>
                </a:solidFill>
                <a:latin typeface="Franklin Gothic Book" panose="020B0503020102020204" pitchFamily="34" charset="0"/>
              </a:rPr>
              <a:t>Module 1</a:t>
            </a:r>
          </a:p>
        </p:txBody>
      </p:sp>
    </p:spTree>
    <p:extLst>
      <p:ext uri="{BB962C8B-B14F-4D97-AF65-F5344CB8AC3E}">
        <p14:creationId xmlns:p14="http://schemas.microsoft.com/office/powerpoint/2010/main" val="293374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13</a:t>
            </a:fld>
            <a:endParaRPr lang="en-US" dirty="0">
              <a:solidFill>
                <a:prstClr val="black">
                  <a:tint val="75000"/>
                </a:prstClr>
              </a:solidFill>
            </a:endParaRPr>
          </a:p>
        </p:txBody>
      </p:sp>
      <p:pic>
        <p:nvPicPr>
          <p:cNvPr id="8" name="Picture 7" descr="Map/Diagram" title="Tropical Storm Force Wind Speed Probabilities"/>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5733288" y="1816608"/>
            <a:ext cx="3029712" cy="2907792"/>
          </a:xfrm>
          <a:prstGeom prst="rect">
            <a:avLst/>
          </a:prstGeom>
          <a:ln w="25400">
            <a:solidFill>
              <a:schemeClr val="tx1"/>
            </a:solidFill>
          </a:ln>
        </p:spPr>
      </p:pic>
      <p:sp>
        <p:nvSpPr>
          <p:cNvPr id="6" name="Content Placeholder 4"/>
          <p:cNvSpPr txBox="1">
            <a:spLocks/>
          </p:cNvSpPr>
          <p:nvPr/>
        </p:nvSpPr>
        <p:spPr>
          <a:xfrm>
            <a:off x="350808" y="914400"/>
            <a:ext cx="5287992" cy="4735902"/>
          </a:xfrm>
          <a:prstGeom prst="rect">
            <a:avLst/>
          </a:prstGeom>
        </p:spPr>
        <p:txBody>
          <a:bodyPr/>
          <a:lstStyle>
            <a:lvl1pPr marL="342900" indent="-342900" algn="l" defTabSz="914400" rtl="0" eaLnBrk="1" latinLnBrk="0" hangingPunct="1">
              <a:lnSpc>
                <a:spcPts val="2600"/>
              </a:lnSpc>
              <a:spcBef>
                <a:spcPts val="0"/>
              </a:spcBef>
              <a:spcAft>
                <a:spcPts val="600"/>
              </a:spcAft>
              <a:buClr>
                <a:srgbClr val="002F80"/>
              </a:buClr>
              <a:buFont typeface="Wingdings" pitchFamily="2" charset="2"/>
              <a:buChar char=""/>
              <a:defRPr sz="2400" kern="1200">
                <a:solidFill>
                  <a:schemeClr val="tx1">
                    <a:lumMod val="65000"/>
                    <a:lumOff val="35000"/>
                  </a:schemeClr>
                </a:solidFill>
                <a:latin typeface="Franklin Gothic Book" pitchFamily="34" charset="0"/>
                <a:ea typeface="+mn-ea"/>
                <a:cs typeface="Arial" pitchFamily="34" charset="0"/>
              </a:defRPr>
            </a:lvl1pPr>
            <a:lvl2pPr marL="742950" indent="-285750" algn="l" defTabSz="914400" rtl="0" eaLnBrk="1" latinLnBrk="0" hangingPunct="1">
              <a:lnSpc>
                <a:spcPts val="2600"/>
              </a:lnSpc>
              <a:spcBef>
                <a:spcPts val="0"/>
              </a:spcBef>
              <a:spcAft>
                <a:spcPts val="600"/>
              </a:spcAft>
              <a:buClr>
                <a:srgbClr val="A50021"/>
              </a:buClr>
              <a:buFont typeface="Wingdings" pitchFamily="2" charset="2"/>
              <a:buChar char="§"/>
              <a:defRPr sz="2200" kern="1200">
                <a:solidFill>
                  <a:schemeClr val="tx1">
                    <a:lumMod val="65000"/>
                    <a:lumOff val="35000"/>
                  </a:schemeClr>
                </a:solidFill>
                <a:latin typeface="Franklin Gothic Book" pitchFamily="34" charset="0"/>
                <a:ea typeface="+mn-ea"/>
                <a:cs typeface="Arial" pitchFamily="34" charset="0"/>
              </a:defRPr>
            </a:lvl2pPr>
            <a:lvl3pPr marL="1143000" indent="-228600" algn="l" defTabSz="914400" rtl="0" eaLnBrk="1" latinLnBrk="0" hangingPunct="1">
              <a:lnSpc>
                <a:spcPts val="2600"/>
              </a:lnSpc>
              <a:spcBef>
                <a:spcPts val="0"/>
              </a:spcBef>
              <a:spcAft>
                <a:spcPts val="600"/>
              </a:spcAft>
              <a:buClr>
                <a:srgbClr val="0070B2"/>
              </a:buClr>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3pPr>
            <a:lvl4pPr marL="1600200" indent="-228600" algn="l" defTabSz="914400" rtl="0" eaLnBrk="1" latinLnBrk="0" hangingPunct="1">
              <a:lnSpc>
                <a:spcPts val="2600"/>
              </a:lnSpc>
              <a:spcBef>
                <a:spcPts val="0"/>
              </a:spcBef>
              <a:spcAft>
                <a:spcPts val="600"/>
              </a:spcAft>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4pPr>
            <a:lvl5pPr marL="2057400" indent="-228600" algn="l" defTabSz="914400" rtl="0" eaLnBrk="1" latinLnBrk="0" hangingPunct="1">
              <a:lnSpc>
                <a:spcPts val="2600"/>
              </a:lnSpc>
              <a:spcBef>
                <a:spcPts val="0"/>
              </a:spcBef>
              <a:spcAft>
                <a:spcPts val="600"/>
              </a:spcAft>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Wingdings" pitchFamily="2" charset="2"/>
              <a:buNone/>
            </a:pPr>
            <a:r>
              <a:rPr lang="en-US" b="1" dirty="0">
                <a:solidFill>
                  <a:srgbClr val="003366"/>
                </a:solidFill>
              </a:rPr>
              <a:t>Scenario Background: </a:t>
            </a:r>
            <a:endParaRPr lang="en-US" sz="1400" b="1" dirty="0">
              <a:solidFill>
                <a:srgbClr val="C00000"/>
              </a:solidFill>
            </a:endParaRPr>
          </a:p>
          <a:p>
            <a:pPr marL="0" indent="0">
              <a:spcBef>
                <a:spcPts val="600"/>
              </a:spcBef>
              <a:buFont typeface="Wingdings" pitchFamily="2" charset="2"/>
              <a:buNone/>
            </a:pPr>
            <a:r>
              <a:rPr lang="en-US" sz="1400" b="1" dirty="0">
                <a:solidFill>
                  <a:srgbClr val="C00000"/>
                </a:solidFill>
              </a:rPr>
              <a:t>{0800 hours – 3 days before landfall ]</a:t>
            </a:r>
          </a:p>
          <a:p>
            <a:r>
              <a:rPr lang="en-US" sz="2000" dirty="0"/>
              <a:t>The National Hurricane Center reported that after a week in warm open waters, Hurricane Milo is approximately 200 miles off the coast of </a:t>
            </a:r>
            <a:r>
              <a:rPr lang="en-US" sz="2000" b="1" dirty="0"/>
              <a:t>[your local shoreline]</a:t>
            </a:r>
            <a:r>
              <a:rPr lang="en-US" sz="2000" dirty="0"/>
              <a:t>. </a:t>
            </a:r>
          </a:p>
          <a:p>
            <a:r>
              <a:rPr lang="en-US" sz="2000" dirty="0"/>
              <a:t>The local office of the National Hurricane Center issued a hurricane watch for large portions of the coast, including </a:t>
            </a:r>
            <a:r>
              <a:rPr lang="en-US" sz="2000" b="1" dirty="0"/>
              <a:t>[your community]</a:t>
            </a:r>
            <a:r>
              <a:rPr lang="en-US" sz="2000" dirty="0"/>
              <a:t>. </a:t>
            </a:r>
          </a:p>
          <a:p>
            <a:r>
              <a:rPr lang="en-US" sz="2000" dirty="0"/>
              <a:t>Currently a Category 1 hurricane, Milo continues to gain strength and is projected to make landfall within 72 hours.</a:t>
            </a:r>
          </a:p>
        </p:txBody>
      </p:sp>
      <p:sp>
        <p:nvSpPr>
          <p:cNvPr id="2" name="Title 1"/>
          <p:cNvSpPr>
            <a:spLocks noGrp="1"/>
          </p:cNvSpPr>
          <p:nvPr>
            <p:ph type="title"/>
          </p:nvPr>
        </p:nvSpPr>
        <p:spPr/>
        <p:txBody>
          <a:bodyPr>
            <a:normAutofit/>
          </a:bodyPr>
          <a:lstStyle/>
          <a:p>
            <a:r>
              <a:rPr lang="en-US" sz="3000" dirty="0"/>
              <a:t>Initial Scenario</a:t>
            </a:r>
          </a:p>
        </p:txBody>
      </p:sp>
    </p:spTree>
    <p:extLst>
      <p:ext uri="{BB962C8B-B14F-4D97-AF65-F5344CB8AC3E}">
        <p14:creationId xmlns:p14="http://schemas.microsoft.com/office/powerpoint/2010/main" val="92764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276A5B-9493-428F-84E3-F2E095B91C7A}" type="slidenum">
              <a:rPr lang="en-US" smtClean="0">
                <a:solidFill>
                  <a:prstClr val="black">
                    <a:tint val="75000"/>
                  </a:prstClr>
                </a:solidFill>
              </a:rPr>
              <a:pPr/>
              <a:t>14</a:t>
            </a:fld>
            <a:endParaRPr lang="en-US" dirty="0">
              <a:solidFill>
                <a:prstClr val="black">
                  <a:tint val="75000"/>
                </a:prstClr>
              </a:solidFill>
            </a:endParaRPr>
          </a:p>
        </p:txBody>
      </p:sp>
      <p:sp>
        <p:nvSpPr>
          <p:cNvPr id="6" name="Content Placeholder 4"/>
          <p:cNvSpPr txBox="1">
            <a:spLocks/>
          </p:cNvSpPr>
          <p:nvPr/>
        </p:nvSpPr>
        <p:spPr>
          <a:xfrm>
            <a:off x="350808" y="914400"/>
            <a:ext cx="8488392" cy="4735902"/>
          </a:xfrm>
          <a:prstGeom prst="rect">
            <a:avLst/>
          </a:prstGeom>
        </p:spPr>
        <p:txBody>
          <a:bodyPr/>
          <a:lstStyle>
            <a:lvl1pPr marL="342900" indent="-342900" algn="l" defTabSz="914400" rtl="0" eaLnBrk="1" latinLnBrk="0" hangingPunct="1">
              <a:lnSpc>
                <a:spcPts val="2600"/>
              </a:lnSpc>
              <a:spcBef>
                <a:spcPts val="0"/>
              </a:spcBef>
              <a:spcAft>
                <a:spcPts val="600"/>
              </a:spcAft>
              <a:buClr>
                <a:srgbClr val="002F80"/>
              </a:buClr>
              <a:buFont typeface="Wingdings" pitchFamily="2" charset="2"/>
              <a:buChar char=""/>
              <a:defRPr sz="2400" kern="1200">
                <a:solidFill>
                  <a:schemeClr val="tx1">
                    <a:lumMod val="65000"/>
                    <a:lumOff val="35000"/>
                  </a:schemeClr>
                </a:solidFill>
                <a:latin typeface="Franklin Gothic Book" pitchFamily="34" charset="0"/>
                <a:ea typeface="+mn-ea"/>
                <a:cs typeface="Arial" pitchFamily="34" charset="0"/>
              </a:defRPr>
            </a:lvl1pPr>
            <a:lvl2pPr marL="742950" indent="-285750" algn="l" defTabSz="914400" rtl="0" eaLnBrk="1" latinLnBrk="0" hangingPunct="1">
              <a:lnSpc>
                <a:spcPts val="2600"/>
              </a:lnSpc>
              <a:spcBef>
                <a:spcPts val="0"/>
              </a:spcBef>
              <a:spcAft>
                <a:spcPts val="600"/>
              </a:spcAft>
              <a:buClr>
                <a:srgbClr val="A50021"/>
              </a:buClr>
              <a:buFont typeface="Wingdings" pitchFamily="2" charset="2"/>
              <a:buChar char="§"/>
              <a:defRPr sz="2200" kern="1200">
                <a:solidFill>
                  <a:schemeClr val="tx1">
                    <a:lumMod val="65000"/>
                    <a:lumOff val="35000"/>
                  </a:schemeClr>
                </a:solidFill>
                <a:latin typeface="Franklin Gothic Book" pitchFamily="34" charset="0"/>
                <a:ea typeface="+mn-ea"/>
                <a:cs typeface="Arial" pitchFamily="34" charset="0"/>
              </a:defRPr>
            </a:lvl2pPr>
            <a:lvl3pPr marL="1143000" indent="-228600" algn="l" defTabSz="914400" rtl="0" eaLnBrk="1" latinLnBrk="0" hangingPunct="1">
              <a:lnSpc>
                <a:spcPts val="2600"/>
              </a:lnSpc>
              <a:spcBef>
                <a:spcPts val="0"/>
              </a:spcBef>
              <a:spcAft>
                <a:spcPts val="600"/>
              </a:spcAft>
              <a:buClr>
                <a:srgbClr val="0070B2"/>
              </a:buClr>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3pPr>
            <a:lvl4pPr marL="1600200" indent="-228600" algn="l" defTabSz="914400" rtl="0" eaLnBrk="1" latinLnBrk="0" hangingPunct="1">
              <a:lnSpc>
                <a:spcPts val="2600"/>
              </a:lnSpc>
              <a:spcBef>
                <a:spcPts val="0"/>
              </a:spcBef>
              <a:spcAft>
                <a:spcPts val="600"/>
              </a:spcAft>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4pPr>
            <a:lvl5pPr marL="2057400" indent="-228600" algn="l" defTabSz="914400" rtl="0" eaLnBrk="1" latinLnBrk="0" hangingPunct="1">
              <a:lnSpc>
                <a:spcPts val="2600"/>
              </a:lnSpc>
              <a:spcBef>
                <a:spcPts val="0"/>
              </a:spcBef>
              <a:spcAft>
                <a:spcPts val="600"/>
              </a:spcAft>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C00000"/>
                </a:solidFill>
              </a:rPr>
              <a:t>[Insert local photos of hurricane damage and/or local maps.] </a:t>
            </a:r>
          </a:p>
          <a:p>
            <a:endParaRPr lang="en-US" dirty="0"/>
          </a:p>
        </p:txBody>
      </p:sp>
      <p:sp>
        <p:nvSpPr>
          <p:cNvPr id="4" name="Title 3"/>
          <p:cNvSpPr>
            <a:spLocks noGrp="1"/>
          </p:cNvSpPr>
          <p:nvPr>
            <p:ph type="title"/>
          </p:nvPr>
        </p:nvSpPr>
        <p:spPr>
          <a:xfrm>
            <a:off x="350808" y="0"/>
            <a:ext cx="8229600" cy="1143000"/>
          </a:xfrm>
        </p:spPr>
        <p:txBody>
          <a:bodyPr>
            <a:normAutofit/>
          </a:bodyPr>
          <a:lstStyle/>
          <a:p>
            <a:r>
              <a:rPr lang="en-US" sz="3000" dirty="0"/>
              <a:t>OPTIONAL: Local Photos</a:t>
            </a:r>
          </a:p>
        </p:txBody>
      </p:sp>
    </p:spTree>
    <p:extLst>
      <p:ext uri="{BB962C8B-B14F-4D97-AF65-F5344CB8AC3E}">
        <p14:creationId xmlns:p14="http://schemas.microsoft.com/office/powerpoint/2010/main" val="325276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276A5B-9493-428F-84E3-F2E095B91C7A}" type="slidenum">
              <a:rPr lang="en-US" smtClean="0">
                <a:solidFill>
                  <a:prstClr val="black">
                    <a:tint val="75000"/>
                  </a:prstClr>
                </a:solidFill>
              </a:rPr>
              <a:pPr/>
              <a:t>15</a:t>
            </a:fld>
            <a:endParaRPr lang="en-US" dirty="0">
              <a:solidFill>
                <a:prstClr val="black">
                  <a:tint val="75000"/>
                </a:prstClr>
              </a:solidFill>
            </a:endParaRPr>
          </a:p>
        </p:txBody>
      </p:sp>
      <p:sp>
        <p:nvSpPr>
          <p:cNvPr id="4" name="Content Placeholder 3"/>
          <p:cNvSpPr>
            <a:spLocks noGrp="1"/>
          </p:cNvSpPr>
          <p:nvPr>
            <p:ph idx="1"/>
          </p:nvPr>
        </p:nvSpPr>
        <p:spPr>
          <a:xfrm>
            <a:off x="457200" y="838200"/>
            <a:ext cx="8229600" cy="3657600"/>
          </a:xfrm>
        </p:spPr>
        <p:txBody>
          <a:bodyPr/>
          <a:lstStyle/>
          <a:p>
            <a:endParaRPr lang="en-US" sz="2800" dirty="0"/>
          </a:p>
          <a:p>
            <a:r>
              <a:rPr lang="en-US" sz="2800" dirty="0"/>
              <a:t>Monitoring of weather conditions </a:t>
            </a:r>
          </a:p>
          <a:p>
            <a:endParaRPr lang="en-US" sz="2800" dirty="0"/>
          </a:p>
          <a:p>
            <a:r>
              <a:rPr lang="en-US" sz="2800" dirty="0"/>
              <a:t>Employee notification and communication plan </a:t>
            </a:r>
          </a:p>
          <a:p>
            <a:endParaRPr lang="en-US" sz="2800" dirty="0"/>
          </a:p>
          <a:p>
            <a:r>
              <a:rPr lang="en-US" sz="2800" dirty="0"/>
              <a:t>Assessing potentially affected operational components </a:t>
            </a:r>
          </a:p>
          <a:p>
            <a:endParaRPr lang="en-US" sz="2800" dirty="0"/>
          </a:p>
          <a:p>
            <a:r>
              <a:rPr lang="en-US" sz="2800" dirty="0"/>
              <a:t>Decision-making and decision makers </a:t>
            </a:r>
          </a:p>
        </p:txBody>
      </p:sp>
      <p:sp>
        <p:nvSpPr>
          <p:cNvPr id="3" name="Title 2"/>
          <p:cNvSpPr>
            <a:spLocks noGrp="1"/>
          </p:cNvSpPr>
          <p:nvPr>
            <p:ph type="title"/>
          </p:nvPr>
        </p:nvSpPr>
        <p:spPr/>
        <p:txBody>
          <a:bodyPr>
            <a:normAutofit/>
          </a:bodyPr>
          <a:lstStyle/>
          <a:p>
            <a:r>
              <a:rPr lang="en-US" sz="3000" dirty="0"/>
              <a:t>OPTIONAL: Module 1 Key Issues </a:t>
            </a:r>
          </a:p>
        </p:txBody>
      </p:sp>
    </p:spTree>
    <p:extLst>
      <p:ext uri="{BB962C8B-B14F-4D97-AF65-F5344CB8AC3E}">
        <p14:creationId xmlns:p14="http://schemas.microsoft.com/office/powerpoint/2010/main" val="212449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276A5B-9493-428F-84E3-F2E095B91C7A}" type="slidenum">
              <a:rPr lang="en-US" smtClean="0">
                <a:solidFill>
                  <a:prstClr val="black">
                    <a:tint val="75000"/>
                  </a:prstClr>
                </a:solidFill>
              </a:rPr>
              <a:pPr/>
              <a:t>16</a:t>
            </a:fld>
            <a:endParaRPr lang="en-US" dirty="0">
              <a:solidFill>
                <a:prstClr val="black">
                  <a:tint val="75000"/>
                </a:prstClr>
              </a:solidFill>
            </a:endParaRPr>
          </a:p>
        </p:txBody>
      </p:sp>
      <p:sp>
        <p:nvSpPr>
          <p:cNvPr id="4" name="Content Placeholder 3"/>
          <p:cNvSpPr>
            <a:spLocks noGrp="1"/>
          </p:cNvSpPr>
          <p:nvPr>
            <p:ph idx="1"/>
          </p:nvPr>
        </p:nvSpPr>
        <p:spPr>
          <a:xfrm>
            <a:off x="381000" y="914400"/>
            <a:ext cx="8229600" cy="3657600"/>
          </a:xfrm>
        </p:spPr>
        <p:txBody>
          <a:bodyPr/>
          <a:lstStyle/>
          <a:p>
            <a:pPr lvl="0"/>
            <a:r>
              <a:rPr lang="en-US" sz="2000" dirty="0"/>
              <a:t>Who in the organization is responsible for monitoring or would likely hear or receive a bulletin or alert from the National Hurricane Center or other alerting authority? How would they receive this information? How are status updates and projections shared across agencies and with community partners? </a:t>
            </a:r>
          </a:p>
          <a:p>
            <a:pPr lvl="0"/>
            <a:r>
              <a:rPr lang="en-US" sz="2000" dirty="0"/>
              <a:t>What information are you sharing with your </a:t>
            </a:r>
            <a:r>
              <a:rPr lang="en-US" sz="2000" b="1" dirty="0"/>
              <a:t>employees and patients </a:t>
            </a:r>
            <a:r>
              <a:rPr lang="en-US" sz="2000" dirty="0"/>
              <a:t>at this time? What are the current process and communications platform(s) used to notify staff of potential threats or hazards, including those who are out of the building? </a:t>
            </a:r>
          </a:p>
          <a:p>
            <a:pPr lvl="0"/>
            <a:r>
              <a:rPr lang="en-US" sz="2000" dirty="0"/>
              <a:t>When you hear that a Hurricane or Tropical Storm Watch has been issued, what are your immediate concerns? </a:t>
            </a:r>
          </a:p>
          <a:p>
            <a:pPr lvl="0"/>
            <a:r>
              <a:rPr lang="en-US" sz="2000" dirty="0"/>
              <a:t>What, if any, decisions should be made at this time? Who can make those decisions (name, position/role)? </a:t>
            </a:r>
            <a:endParaRPr lang="en-US" sz="1800" dirty="0"/>
          </a:p>
        </p:txBody>
      </p:sp>
      <p:sp>
        <p:nvSpPr>
          <p:cNvPr id="3" name="Title 2"/>
          <p:cNvSpPr>
            <a:spLocks noGrp="1"/>
          </p:cNvSpPr>
          <p:nvPr>
            <p:ph type="title"/>
          </p:nvPr>
        </p:nvSpPr>
        <p:spPr>
          <a:xfrm>
            <a:off x="457200" y="0"/>
            <a:ext cx="8229600" cy="838200"/>
          </a:xfrm>
        </p:spPr>
        <p:txBody>
          <a:bodyPr>
            <a:normAutofit/>
          </a:bodyPr>
          <a:lstStyle/>
          <a:p>
            <a:r>
              <a:rPr lang="en-US" sz="3000" dirty="0">
                <a:latin typeface="Georgia" panose="02040502050405020303" pitchFamily="18" charset="0"/>
              </a:rPr>
              <a:t>Module 1 Discussion </a:t>
            </a:r>
          </a:p>
        </p:txBody>
      </p:sp>
    </p:spTree>
    <p:extLst>
      <p:ext uri="{BB962C8B-B14F-4D97-AF65-F5344CB8AC3E}">
        <p14:creationId xmlns:p14="http://schemas.microsoft.com/office/powerpoint/2010/main" val="20112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eak Block" title="Break Block"/>
          <p:cNvPicPr>
            <a:picLocks noChangeAspect="1"/>
          </p:cNvPicPr>
          <p:nvPr/>
        </p:nvPicPr>
        <p:blipFill rotWithShape="1">
          <a:blip r:embed="rId3">
            <a:extLst>
              <a:ext uri="{28A0092B-C50C-407E-A947-70E740481C1C}">
                <a14:useLocalDpi xmlns:a14="http://schemas.microsoft.com/office/drawing/2010/main" val="0"/>
              </a:ext>
            </a:extLst>
          </a:blip>
          <a:srcRect t="41414" b="20404"/>
          <a:stretch/>
        </p:blipFill>
        <p:spPr>
          <a:xfrm>
            <a:off x="0" y="2840182"/>
            <a:ext cx="9144000" cy="2618509"/>
          </a:xfrm>
          <a:prstGeom prst="rect">
            <a:avLst/>
          </a:prstGeom>
        </p:spPr>
      </p:pic>
      <p:sp>
        <p:nvSpPr>
          <p:cNvPr id="4" name="Title 7"/>
          <p:cNvSpPr>
            <a:spLocks noGrp="1"/>
          </p:cNvSpPr>
          <p:nvPr>
            <p:ph type="title"/>
          </p:nvPr>
        </p:nvSpPr>
        <p:spPr>
          <a:xfrm>
            <a:off x="3962400" y="3505200"/>
            <a:ext cx="4648200" cy="1143000"/>
          </a:xfrm>
        </p:spPr>
        <p:txBody>
          <a:bodyPr/>
          <a:lstStyle/>
          <a:p>
            <a:pPr algn="l"/>
            <a:r>
              <a:rPr lang="en-US" dirty="0">
                <a:solidFill>
                  <a:schemeClr val="bg1"/>
                </a:solidFill>
                <a:latin typeface="Franklin Gothic Book" panose="020B0503020102020204" pitchFamily="34" charset="0"/>
              </a:rPr>
              <a:t>Break</a:t>
            </a:r>
          </a:p>
        </p:txBody>
      </p:sp>
    </p:spTree>
    <p:extLst>
      <p:ext uri="{BB962C8B-B14F-4D97-AF65-F5344CB8AC3E}">
        <p14:creationId xmlns:p14="http://schemas.microsoft.com/office/powerpoint/2010/main" val="380974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ule 2 Block" title="Module 2 Block"/>
          <p:cNvPicPr>
            <a:picLocks noChangeAspect="1"/>
          </p:cNvPicPr>
          <p:nvPr/>
        </p:nvPicPr>
        <p:blipFill rotWithShape="1">
          <a:blip r:embed="rId3">
            <a:extLst>
              <a:ext uri="{28A0092B-C50C-407E-A947-70E740481C1C}">
                <a14:useLocalDpi xmlns:a14="http://schemas.microsoft.com/office/drawing/2010/main" val="0"/>
              </a:ext>
            </a:extLst>
          </a:blip>
          <a:srcRect t="41211" b="20203"/>
          <a:stretch/>
        </p:blipFill>
        <p:spPr>
          <a:xfrm>
            <a:off x="0" y="2826326"/>
            <a:ext cx="9144000" cy="2646219"/>
          </a:xfrm>
          <a:prstGeom prst="rect">
            <a:avLst/>
          </a:prstGeom>
        </p:spPr>
      </p:pic>
      <p:sp>
        <p:nvSpPr>
          <p:cNvPr id="5" name="Title 5"/>
          <p:cNvSpPr>
            <a:spLocks noGrp="1"/>
          </p:cNvSpPr>
          <p:nvPr>
            <p:ph type="title"/>
          </p:nvPr>
        </p:nvSpPr>
        <p:spPr>
          <a:xfrm>
            <a:off x="3661914" y="3564081"/>
            <a:ext cx="5482086" cy="1143000"/>
          </a:xfrm>
        </p:spPr>
        <p:txBody>
          <a:bodyPr/>
          <a:lstStyle/>
          <a:p>
            <a:pPr algn="l"/>
            <a:r>
              <a:rPr lang="en-US" dirty="0">
                <a:solidFill>
                  <a:schemeClr val="bg1"/>
                </a:solidFill>
                <a:latin typeface="Franklin Gothic Book" panose="020B0503020102020204" pitchFamily="34" charset="0"/>
              </a:rPr>
              <a:t>Module 2</a:t>
            </a:r>
          </a:p>
        </p:txBody>
      </p:sp>
    </p:spTree>
    <p:extLst>
      <p:ext uri="{BB962C8B-B14F-4D97-AF65-F5344CB8AC3E}">
        <p14:creationId xmlns:p14="http://schemas.microsoft.com/office/powerpoint/2010/main" val="239385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276A5B-9493-428F-84E3-F2E095B91C7A}" type="slidenum">
              <a:rPr lang="en-US" smtClean="0">
                <a:solidFill>
                  <a:prstClr val="black">
                    <a:tint val="75000"/>
                  </a:prstClr>
                </a:solidFill>
              </a:rPr>
              <a:pPr/>
              <a:t>19</a:t>
            </a:fld>
            <a:endParaRPr lang="en-US" dirty="0">
              <a:solidFill>
                <a:prstClr val="black">
                  <a:tint val="75000"/>
                </a:prstClr>
              </a:solidFill>
            </a:endParaRPr>
          </a:p>
        </p:txBody>
      </p:sp>
      <p:sp>
        <p:nvSpPr>
          <p:cNvPr id="3" name="Content Placeholder 2"/>
          <p:cNvSpPr>
            <a:spLocks noGrp="1"/>
          </p:cNvSpPr>
          <p:nvPr>
            <p:ph idx="1"/>
          </p:nvPr>
        </p:nvSpPr>
        <p:spPr>
          <a:xfrm>
            <a:off x="341376" y="762000"/>
            <a:ext cx="8497824" cy="5105400"/>
          </a:xfrm>
        </p:spPr>
        <p:txBody>
          <a:bodyPr>
            <a:noAutofit/>
          </a:bodyPr>
          <a:lstStyle/>
          <a:p>
            <a:pPr marL="0" indent="0">
              <a:buNone/>
            </a:pPr>
            <a:r>
              <a:rPr lang="en-US" sz="1400" b="1" dirty="0">
                <a:solidFill>
                  <a:srgbClr val="C00000"/>
                </a:solidFill>
              </a:rPr>
              <a:t>[1200 hours –  2 days before landfall]</a:t>
            </a:r>
            <a:endParaRPr lang="en-US" sz="1400" b="1" dirty="0">
              <a:solidFill>
                <a:schemeClr val="tx1"/>
              </a:solidFill>
            </a:endParaRPr>
          </a:p>
          <a:p>
            <a:r>
              <a:rPr lang="en-US" sz="2000" dirty="0"/>
              <a:t>The storm has strengthened and the National Hurricane Center issues a Hurricane Warning for </a:t>
            </a:r>
            <a:r>
              <a:rPr lang="en-US" sz="2000" b="1" dirty="0"/>
              <a:t>[your community]</a:t>
            </a:r>
            <a:r>
              <a:rPr lang="en-US" sz="2000" dirty="0"/>
              <a:t>. </a:t>
            </a:r>
          </a:p>
          <a:p>
            <a:r>
              <a:rPr lang="en-US" sz="2000" dirty="0"/>
              <a:t>Hurricane Milo is a Category 3 storm, projected to make landfall in our area within the next 36 hours. </a:t>
            </a:r>
          </a:p>
          <a:p>
            <a:r>
              <a:rPr lang="en-US" sz="2000" dirty="0"/>
              <a:t>A storm surge of 13 to 18 feet is forecast near and to the east of where the center will make landfall. </a:t>
            </a:r>
          </a:p>
          <a:p>
            <a:r>
              <a:rPr lang="en-US" sz="2000" dirty="0"/>
              <a:t>The governor has declared a state of emergency and issues an evacuation order for our area. </a:t>
            </a:r>
          </a:p>
          <a:p>
            <a:r>
              <a:rPr lang="en-US" sz="2000" dirty="0"/>
              <a:t>Many employees and volunteers are asking to return home or are not coming to work at all. </a:t>
            </a:r>
          </a:p>
          <a:p>
            <a:r>
              <a:rPr lang="en-US" sz="2000" dirty="0"/>
              <a:t>Many local schools and childcare facilities are closing early today. </a:t>
            </a:r>
          </a:p>
          <a:p>
            <a:r>
              <a:rPr lang="en-US" sz="2000" dirty="0"/>
              <a:t>Several major roadways are impassable due to traffic from the evacuation. </a:t>
            </a:r>
          </a:p>
        </p:txBody>
      </p:sp>
      <p:sp>
        <p:nvSpPr>
          <p:cNvPr id="2" name="Title 1"/>
          <p:cNvSpPr>
            <a:spLocks noGrp="1"/>
          </p:cNvSpPr>
          <p:nvPr>
            <p:ph type="title"/>
          </p:nvPr>
        </p:nvSpPr>
        <p:spPr/>
        <p:txBody>
          <a:bodyPr>
            <a:normAutofit/>
          </a:bodyPr>
          <a:lstStyle/>
          <a:p>
            <a:r>
              <a:rPr lang="en-US" sz="3000" dirty="0"/>
              <a:t>Scenario Update #1</a:t>
            </a:r>
            <a:br>
              <a:rPr lang="en-US" sz="3000" b="1" dirty="0"/>
            </a:br>
            <a:endParaRPr lang="en-US" sz="3000" dirty="0">
              <a:solidFill>
                <a:srgbClr val="C00000"/>
              </a:solidFill>
            </a:endParaRPr>
          </a:p>
        </p:txBody>
      </p:sp>
    </p:spTree>
    <p:extLst>
      <p:ext uri="{BB962C8B-B14F-4D97-AF65-F5344CB8AC3E}">
        <p14:creationId xmlns:p14="http://schemas.microsoft.com/office/powerpoint/2010/main" val="105630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276A5B-9493-428F-84E3-F2E095B91C7A}" type="slidenum">
              <a:rPr lang="en-US" smtClean="0">
                <a:solidFill>
                  <a:prstClr val="black">
                    <a:tint val="75000"/>
                  </a:prstClr>
                </a:solidFill>
              </a:rPr>
              <a:pPr/>
              <a:t>2</a:t>
            </a:fld>
            <a:endParaRPr lang="en-US" dirty="0">
              <a:solidFill>
                <a:prstClr val="black">
                  <a:tint val="75000"/>
                </a:prstClr>
              </a:solidFill>
            </a:endParaRPr>
          </a:p>
        </p:txBody>
      </p:sp>
      <p:sp>
        <p:nvSpPr>
          <p:cNvPr id="4" name="Content Placeholder 3"/>
          <p:cNvSpPr>
            <a:spLocks noGrp="1"/>
          </p:cNvSpPr>
          <p:nvPr>
            <p:ph idx="1"/>
          </p:nvPr>
        </p:nvSpPr>
        <p:spPr>
          <a:xfrm>
            <a:off x="457200" y="1066800"/>
            <a:ext cx="8229600" cy="4648200"/>
          </a:xfrm>
        </p:spPr>
        <p:txBody>
          <a:bodyPr/>
          <a:lstStyle/>
          <a:p>
            <a:pPr>
              <a:lnSpc>
                <a:spcPct val="100000"/>
              </a:lnSpc>
              <a:spcAft>
                <a:spcPts val="0"/>
              </a:spcAft>
            </a:pPr>
            <a:r>
              <a:rPr lang="en-US" sz="3200" dirty="0"/>
              <a:t>Opening Remarks</a:t>
            </a:r>
          </a:p>
          <a:p>
            <a:pPr lvl="1">
              <a:lnSpc>
                <a:spcPct val="100000"/>
              </a:lnSpc>
            </a:pPr>
            <a:r>
              <a:rPr lang="en-US" sz="2800" dirty="0"/>
              <a:t>Host (or Lead Facilitator)</a:t>
            </a:r>
          </a:p>
          <a:p>
            <a:pPr>
              <a:lnSpc>
                <a:spcPct val="100000"/>
              </a:lnSpc>
              <a:spcAft>
                <a:spcPts val="0"/>
              </a:spcAft>
            </a:pPr>
            <a:r>
              <a:rPr lang="en-US" sz="3200" dirty="0"/>
              <a:t>Introductions</a:t>
            </a:r>
          </a:p>
          <a:p>
            <a:pPr lvl="1">
              <a:lnSpc>
                <a:spcPct val="100000"/>
              </a:lnSpc>
              <a:spcAft>
                <a:spcPts val="0"/>
              </a:spcAft>
            </a:pPr>
            <a:r>
              <a:rPr lang="en-US" sz="2800" dirty="0"/>
              <a:t>Hosting Agency/Jurisdiction</a:t>
            </a:r>
          </a:p>
          <a:p>
            <a:pPr lvl="1">
              <a:lnSpc>
                <a:spcPct val="100000"/>
              </a:lnSpc>
              <a:spcAft>
                <a:spcPts val="0"/>
              </a:spcAft>
            </a:pPr>
            <a:r>
              <a:rPr lang="en-US" sz="2800" dirty="0"/>
              <a:t>VIPs</a:t>
            </a:r>
          </a:p>
          <a:p>
            <a:pPr lvl="1">
              <a:lnSpc>
                <a:spcPct val="100000"/>
              </a:lnSpc>
              <a:spcAft>
                <a:spcPts val="0"/>
              </a:spcAft>
            </a:pPr>
            <a:r>
              <a:rPr lang="en-US" sz="2800" dirty="0"/>
              <a:t>Participants</a:t>
            </a:r>
          </a:p>
          <a:p>
            <a:pPr lvl="1">
              <a:lnSpc>
                <a:spcPct val="100000"/>
              </a:lnSpc>
              <a:spcAft>
                <a:spcPts val="0"/>
              </a:spcAft>
            </a:pPr>
            <a:r>
              <a:rPr lang="en-US" sz="2800" dirty="0"/>
              <a:t>Media</a:t>
            </a:r>
          </a:p>
          <a:p>
            <a:pPr lvl="1">
              <a:lnSpc>
                <a:spcPct val="100000"/>
              </a:lnSpc>
              <a:spcAft>
                <a:spcPts val="0"/>
              </a:spcAft>
            </a:pPr>
            <a:r>
              <a:rPr lang="en-US" sz="2800" dirty="0"/>
              <a:t>Exercise Staff</a:t>
            </a:r>
          </a:p>
          <a:p>
            <a:pPr lvl="1">
              <a:lnSpc>
                <a:spcPct val="100000"/>
              </a:lnSpc>
              <a:spcAft>
                <a:spcPts val="0"/>
              </a:spcAft>
            </a:pPr>
            <a:r>
              <a:rPr lang="en-US" sz="2800" dirty="0"/>
              <a:t>Lead Facilitator</a:t>
            </a:r>
          </a:p>
        </p:txBody>
      </p:sp>
      <p:sp>
        <p:nvSpPr>
          <p:cNvPr id="2" name="Title 1"/>
          <p:cNvSpPr>
            <a:spLocks noGrp="1"/>
          </p:cNvSpPr>
          <p:nvPr>
            <p:ph type="title"/>
          </p:nvPr>
        </p:nvSpPr>
        <p:spPr/>
        <p:txBody>
          <a:bodyPr>
            <a:normAutofit/>
          </a:bodyPr>
          <a:lstStyle/>
          <a:p>
            <a:r>
              <a:rPr lang="en-US" sz="3000" dirty="0"/>
              <a:t>Welcome and Introductions</a:t>
            </a:r>
          </a:p>
        </p:txBody>
      </p:sp>
    </p:spTree>
    <p:extLst>
      <p:ext uri="{BB962C8B-B14F-4D97-AF65-F5344CB8AC3E}">
        <p14:creationId xmlns:p14="http://schemas.microsoft.com/office/powerpoint/2010/main" val="368166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20</a:t>
            </a:fld>
            <a:endParaRPr lang="en-US" dirty="0">
              <a:solidFill>
                <a:prstClr val="black">
                  <a:tint val="75000"/>
                </a:prstClr>
              </a:solidFill>
            </a:endParaRPr>
          </a:p>
        </p:txBody>
      </p:sp>
      <p:sp>
        <p:nvSpPr>
          <p:cNvPr id="5" name="Content Placeholder 2"/>
          <p:cNvSpPr txBox="1">
            <a:spLocks/>
          </p:cNvSpPr>
          <p:nvPr/>
        </p:nvSpPr>
        <p:spPr>
          <a:xfrm>
            <a:off x="301752" y="990600"/>
            <a:ext cx="8232648" cy="4525190"/>
          </a:xfrm>
          <a:prstGeom prst="rect">
            <a:avLst/>
          </a:prstGeom>
        </p:spPr>
        <p:txBody>
          <a:bodyPr vert="horz" lIns="91440" tIns="45720" rIns="91440" bIns="45720" rtlCol="0">
            <a:normAutofit fontScale="92500"/>
          </a:bodyPr>
          <a:lstStyle>
            <a:lvl1pPr marL="342900" indent="-342900" algn="l" defTabSz="914400" rtl="0" eaLnBrk="1" latinLnBrk="0" hangingPunct="1">
              <a:lnSpc>
                <a:spcPts val="2600"/>
              </a:lnSpc>
              <a:spcBef>
                <a:spcPts val="0"/>
              </a:spcBef>
              <a:spcAft>
                <a:spcPts val="600"/>
              </a:spcAft>
              <a:buClr>
                <a:srgbClr val="002F80"/>
              </a:buClr>
              <a:buFont typeface="Wingdings" pitchFamily="2" charset="2"/>
              <a:buChar char=""/>
              <a:defRPr sz="2400" kern="1200">
                <a:solidFill>
                  <a:schemeClr val="tx1">
                    <a:lumMod val="65000"/>
                    <a:lumOff val="35000"/>
                  </a:schemeClr>
                </a:solidFill>
                <a:latin typeface="Franklin Gothic Book" pitchFamily="34" charset="0"/>
                <a:ea typeface="+mn-ea"/>
                <a:cs typeface="Arial" pitchFamily="34" charset="0"/>
              </a:defRPr>
            </a:lvl1pPr>
            <a:lvl2pPr marL="742950" indent="-285750" algn="l" defTabSz="914400" rtl="0" eaLnBrk="1" latinLnBrk="0" hangingPunct="1">
              <a:lnSpc>
                <a:spcPts val="2600"/>
              </a:lnSpc>
              <a:spcBef>
                <a:spcPts val="0"/>
              </a:spcBef>
              <a:spcAft>
                <a:spcPts val="600"/>
              </a:spcAft>
              <a:buClr>
                <a:srgbClr val="A50021"/>
              </a:buClr>
              <a:buFont typeface="Wingdings" pitchFamily="2" charset="2"/>
              <a:buChar char="§"/>
              <a:defRPr sz="2200" kern="1200">
                <a:solidFill>
                  <a:schemeClr val="tx1">
                    <a:lumMod val="65000"/>
                    <a:lumOff val="35000"/>
                  </a:schemeClr>
                </a:solidFill>
                <a:latin typeface="Franklin Gothic Book" pitchFamily="34" charset="0"/>
                <a:ea typeface="+mn-ea"/>
                <a:cs typeface="Arial" pitchFamily="34" charset="0"/>
              </a:defRPr>
            </a:lvl2pPr>
            <a:lvl3pPr marL="1143000" indent="-228600" algn="l" defTabSz="914400" rtl="0" eaLnBrk="1" latinLnBrk="0" hangingPunct="1">
              <a:lnSpc>
                <a:spcPts val="2600"/>
              </a:lnSpc>
              <a:spcBef>
                <a:spcPts val="0"/>
              </a:spcBef>
              <a:spcAft>
                <a:spcPts val="600"/>
              </a:spcAft>
              <a:buClr>
                <a:srgbClr val="0070B2"/>
              </a:buClr>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3pPr>
            <a:lvl4pPr marL="1600200" indent="-228600" algn="l" defTabSz="914400" rtl="0" eaLnBrk="1" latinLnBrk="0" hangingPunct="1">
              <a:lnSpc>
                <a:spcPts val="2600"/>
              </a:lnSpc>
              <a:spcBef>
                <a:spcPts val="0"/>
              </a:spcBef>
              <a:spcAft>
                <a:spcPts val="600"/>
              </a:spcAft>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4pPr>
            <a:lvl5pPr marL="2057400" indent="-228600" algn="l" defTabSz="914400" rtl="0" eaLnBrk="1" latinLnBrk="0" hangingPunct="1">
              <a:lnSpc>
                <a:spcPts val="2600"/>
              </a:lnSpc>
              <a:spcBef>
                <a:spcPts val="0"/>
              </a:spcBef>
              <a:spcAft>
                <a:spcPts val="600"/>
              </a:spcAft>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pPr>
            <a:r>
              <a:rPr lang="en-US" dirty="0"/>
              <a:t>Contingency planning based on weather updates </a:t>
            </a:r>
          </a:p>
          <a:p>
            <a:pPr>
              <a:lnSpc>
                <a:spcPct val="200000"/>
              </a:lnSpc>
            </a:pPr>
            <a:r>
              <a:rPr lang="en-US" dirty="0"/>
              <a:t>Employee notifications and communications </a:t>
            </a:r>
          </a:p>
          <a:p>
            <a:pPr>
              <a:lnSpc>
                <a:spcPct val="200000"/>
              </a:lnSpc>
            </a:pPr>
            <a:r>
              <a:rPr lang="en-US" dirty="0"/>
              <a:t>Employee work status and key personnel </a:t>
            </a:r>
          </a:p>
          <a:p>
            <a:pPr>
              <a:lnSpc>
                <a:spcPct val="200000"/>
              </a:lnSpc>
            </a:pPr>
            <a:r>
              <a:rPr lang="en-US" dirty="0"/>
              <a:t>Protocol for early closure </a:t>
            </a:r>
          </a:p>
          <a:p>
            <a:pPr>
              <a:lnSpc>
                <a:spcPct val="200000"/>
              </a:lnSpc>
            </a:pPr>
            <a:r>
              <a:rPr lang="en-US" dirty="0"/>
              <a:t>Process for accounting for employees &amp; visitors </a:t>
            </a:r>
          </a:p>
          <a:p>
            <a:pPr>
              <a:lnSpc>
                <a:spcPct val="200000"/>
              </a:lnSpc>
            </a:pPr>
            <a:r>
              <a:rPr lang="en-US" dirty="0"/>
              <a:t>The next 36 hours: decision-making and decision makers </a:t>
            </a:r>
          </a:p>
        </p:txBody>
      </p:sp>
      <p:sp>
        <p:nvSpPr>
          <p:cNvPr id="2" name="Title 1"/>
          <p:cNvSpPr>
            <a:spLocks noGrp="1"/>
          </p:cNvSpPr>
          <p:nvPr>
            <p:ph type="title"/>
          </p:nvPr>
        </p:nvSpPr>
        <p:spPr/>
        <p:txBody>
          <a:bodyPr>
            <a:normAutofit/>
          </a:bodyPr>
          <a:lstStyle/>
          <a:p>
            <a:r>
              <a:rPr lang="en-US" sz="3000" dirty="0"/>
              <a:t>OPTIONAL: Module 2 Key Issues </a:t>
            </a:r>
            <a:endParaRPr lang="en-US" sz="3000" b="1" dirty="0"/>
          </a:p>
        </p:txBody>
      </p:sp>
    </p:spTree>
    <p:extLst>
      <p:ext uri="{BB962C8B-B14F-4D97-AF65-F5344CB8AC3E}">
        <p14:creationId xmlns:p14="http://schemas.microsoft.com/office/powerpoint/2010/main" val="34703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276A5B-9493-428F-84E3-F2E095B91C7A}" type="slidenum">
              <a:rPr lang="en-US" smtClean="0">
                <a:solidFill>
                  <a:prstClr val="black">
                    <a:tint val="75000"/>
                  </a:prstClr>
                </a:solidFill>
              </a:rPr>
              <a:pPr/>
              <a:t>21</a:t>
            </a:fld>
            <a:endParaRPr lang="en-US" dirty="0">
              <a:solidFill>
                <a:prstClr val="black">
                  <a:tint val="75000"/>
                </a:prstClr>
              </a:solidFill>
            </a:endParaRPr>
          </a:p>
        </p:txBody>
      </p:sp>
      <p:sp>
        <p:nvSpPr>
          <p:cNvPr id="4" name="Content Placeholder 3"/>
          <p:cNvSpPr>
            <a:spLocks noGrp="1"/>
          </p:cNvSpPr>
          <p:nvPr>
            <p:ph idx="1"/>
          </p:nvPr>
        </p:nvSpPr>
        <p:spPr>
          <a:xfrm>
            <a:off x="381000" y="762000"/>
            <a:ext cx="8229600" cy="3657600"/>
          </a:xfrm>
        </p:spPr>
        <p:txBody>
          <a:bodyPr/>
          <a:lstStyle/>
          <a:p>
            <a:pPr lvl="0">
              <a:spcBef>
                <a:spcPts val="600"/>
              </a:spcBef>
            </a:pPr>
            <a:r>
              <a:rPr lang="en-US" sz="2000" dirty="0"/>
              <a:t>Based on this updated information, how have your concerns changed? </a:t>
            </a:r>
          </a:p>
          <a:p>
            <a:pPr lvl="0">
              <a:spcBef>
                <a:spcPts val="600"/>
              </a:spcBef>
            </a:pPr>
            <a:r>
              <a:rPr lang="en-US" sz="2000" dirty="0"/>
              <a:t>What and how is your organization communicating about the hurricane with </a:t>
            </a:r>
            <a:r>
              <a:rPr lang="en-US" sz="2000" b="1" dirty="0"/>
              <a:t>[employees/parents/students/volunteers/ congregants] </a:t>
            </a:r>
            <a:r>
              <a:rPr lang="en-US" sz="2000" dirty="0"/>
              <a:t>at this time? </a:t>
            </a:r>
          </a:p>
          <a:p>
            <a:pPr lvl="0">
              <a:spcBef>
                <a:spcPts val="600"/>
              </a:spcBef>
            </a:pPr>
            <a:r>
              <a:rPr lang="en-US" sz="2000" dirty="0"/>
              <a:t>What expectations do you have regarding </a:t>
            </a:r>
            <a:r>
              <a:rPr lang="en-US" sz="2000" b="1" dirty="0"/>
              <a:t>[employees/students/volunteers] </a:t>
            </a:r>
            <a:r>
              <a:rPr lang="en-US" sz="2000" dirty="0"/>
              <a:t>attendance under these circumstances? Are you prepared to operate with a limited number of </a:t>
            </a:r>
            <a:r>
              <a:rPr lang="en-US" sz="2000" b="1" dirty="0"/>
              <a:t>[employees/volunteers]</a:t>
            </a:r>
            <a:r>
              <a:rPr lang="en-US" sz="2000" dirty="0"/>
              <a:t>? </a:t>
            </a:r>
          </a:p>
          <a:p>
            <a:pPr lvl="0">
              <a:spcBef>
                <a:spcPts val="600"/>
              </a:spcBef>
            </a:pPr>
            <a:r>
              <a:rPr lang="en-US" sz="2000" dirty="0"/>
              <a:t>Do you have a process in place to account for all your employees and visitors? If people cannot be located or contacted, what—if any— processes do you have to account for them? </a:t>
            </a:r>
          </a:p>
          <a:p>
            <a:pPr lvl="0">
              <a:spcBef>
                <a:spcPts val="600"/>
              </a:spcBef>
            </a:pPr>
            <a:r>
              <a:rPr lang="en-US" sz="2000" dirty="0"/>
              <a:t>Based on the forecast, it seems likely that your facility will experience significant damage in the next 36 hours. What decisions need to be made at this time, and who needs to make them? </a:t>
            </a:r>
          </a:p>
        </p:txBody>
      </p:sp>
      <p:sp>
        <p:nvSpPr>
          <p:cNvPr id="3" name="Title 2"/>
          <p:cNvSpPr>
            <a:spLocks noGrp="1"/>
          </p:cNvSpPr>
          <p:nvPr>
            <p:ph type="title"/>
          </p:nvPr>
        </p:nvSpPr>
        <p:spPr/>
        <p:txBody>
          <a:bodyPr>
            <a:normAutofit/>
          </a:bodyPr>
          <a:lstStyle/>
          <a:p>
            <a:r>
              <a:rPr lang="en-US" sz="3000" dirty="0">
                <a:latin typeface="Georgia" panose="02040502050405020303" pitchFamily="18" charset="0"/>
              </a:rPr>
              <a:t>Module 2 Discussion </a:t>
            </a:r>
          </a:p>
        </p:txBody>
      </p:sp>
    </p:spTree>
    <p:extLst>
      <p:ext uri="{BB962C8B-B14F-4D97-AF65-F5344CB8AC3E}">
        <p14:creationId xmlns:p14="http://schemas.microsoft.com/office/powerpoint/2010/main" val="13504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ule 3 Block" title="Module 3 Block"/>
          <p:cNvPicPr>
            <a:picLocks noChangeAspect="1"/>
          </p:cNvPicPr>
          <p:nvPr/>
        </p:nvPicPr>
        <p:blipFill rotWithShape="1">
          <a:blip r:embed="rId3">
            <a:extLst>
              <a:ext uri="{28A0092B-C50C-407E-A947-70E740481C1C}">
                <a14:useLocalDpi xmlns:a14="http://schemas.microsoft.com/office/drawing/2010/main" val="0"/>
              </a:ext>
            </a:extLst>
          </a:blip>
          <a:srcRect t="41818" b="20202"/>
          <a:stretch/>
        </p:blipFill>
        <p:spPr>
          <a:xfrm>
            <a:off x="0" y="2867890"/>
            <a:ext cx="9144000" cy="2604655"/>
          </a:xfrm>
          <a:prstGeom prst="rect">
            <a:avLst/>
          </a:prstGeom>
        </p:spPr>
      </p:pic>
      <p:sp>
        <p:nvSpPr>
          <p:cNvPr id="5" name="Title 5"/>
          <p:cNvSpPr>
            <a:spLocks noGrp="1"/>
          </p:cNvSpPr>
          <p:nvPr>
            <p:ph type="title"/>
          </p:nvPr>
        </p:nvSpPr>
        <p:spPr>
          <a:xfrm>
            <a:off x="3661914" y="3564081"/>
            <a:ext cx="5482086" cy="1143000"/>
          </a:xfrm>
        </p:spPr>
        <p:txBody>
          <a:bodyPr/>
          <a:lstStyle/>
          <a:p>
            <a:pPr algn="l"/>
            <a:r>
              <a:rPr lang="en-US" dirty="0">
                <a:solidFill>
                  <a:schemeClr val="bg1"/>
                </a:solidFill>
                <a:latin typeface="Franklin Gothic Book" panose="020B0503020102020204" pitchFamily="34" charset="0"/>
              </a:rPr>
              <a:t>Module 3</a:t>
            </a:r>
          </a:p>
        </p:txBody>
      </p:sp>
    </p:spTree>
    <p:extLst>
      <p:ext uri="{BB962C8B-B14F-4D97-AF65-F5344CB8AC3E}">
        <p14:creationId xmlns:p14="http://schemas.microsoft.com/office/powerpoint/2010/main" val="163521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276A5B-9493-428F-84E3-F2E095B91C7A}" type="slidenum">
              <a:rPr lang="en-US" smtClean="0">
                <a:solidFill>
                  <a:prstClr val="black">
                    <a:tint val="75000"/>
                  </a:prstClr>
                </a:solidFill>
              </a:rPr>
              <a:pPr/>
              <a:t>23</a:t>
            </a:fld>
            <a:endParaRPr lang="en-US" dirty="0">
              <a:solidFill>
                <a:prstClr val="black">
                  <a:tint val="75000"/>
                </a:prstClr>
              </a:solidFill>
            </a:endParaRPr>
          </a:p>
        </p:txBody>
      </p:sp>
      <p:sp>
        <p:nvSpPr>
          <p:cNvPr id="3" name="Content Placeholder 2"/>
          <p:cNvSpPr>
            <a:spLocks noGrp="1"/>
          </p:cNvSpPr>
          <p:nvPr>
            <p:ph idx="1"/>
          </p:nvPr>
        </p:nvSpPr>
        <p:spPr>
          <a:xfrm>
            <a:off x="341376" y="609600"/>
            <a:ext cx="8461248" cy="4575048"/>
          </a:xfrm>
        </p:spPr>
        <p:txBody>
          <a:bodyPr>
            <a:noAutofit/>
          </a:bodyPr>
          <a:lstStyle/>
          <a:p>
            <a:pPr marL="0" indent="0">
              <a:buNone/>
            </a:pPr>
            <a:r>
              <a:rPr lang="en-US" sz="1400" b="1" dirty="0">
                <a:solidFill>
                  <a:srgbClr val="C00000"/>
                </a:solidFill>
              </a:rPr>
              <a:t>[0900 hours – Day 0]</a:t>
            </a:r>
            <a:endParaRPr lang="en-US" sz="1400" b="1" dirty="0">
              <a:solidFill>
                <a:schemeClr val="tx1"/>
              </a:solidFill>
            </a:endParaRPr>
          </a:p>
          <a:p>
            <a:pPr>
              <a:spcBef>
                <a:spcPts val="600"/>
              </a:spcBef>
            </a:pPr>
            <a:r>
              <a:rPr lang="en-US" dirty="0"/>
              <a:t>Hurricane Milo has made landfall as a Category 4 storm </a:t>
            </a:r>
            <a:br>
              <a:rPr lang="en-US" dirty="0"/>
            </a:br>
            <a:r>
              <a:rPr lang="en-US" dirty="0"/>
              <a:t>10 miles south of </a:t>
            </a:r>
            <a:r>
              <a:rPr lang="en-US" b="1" dirty="0"/>
              <a:t>[your community] </a:t>
            </a:r>
            <a:r>
              <a:rPr lang="en-US" dirty="0"/>
              <a:t>with sustained winds </a:t>
            </a:r>
            <a:br>
              <a:rPr lang="en-US" dirty="0"/>
            </a:br>
            <a:r>
              <a:rPr lang="en-US" dirty="0"/>
              <a:t>of 137 mph. </a:t>
            </a:r>
          </a:p>
          <a:p>
            <a:pPr>
              <a:spcBef>
                <a:spcPts val="600"/>
              </a:spcBef>
            </a:pPr>
            <a:r>
              <a:rPr lang="en-US" dirty="0"/>
              <a:t>The initial storm surge was recorded at 16 feet, with an additional 5–8 inches of rain falling in the past 24 hours.</a:t>
            </a:r>
          </a:p>
          <a:p>
            <a:pPr>
              <a:spcBef>
                <a:spcPts val="600"/>
              </a:spcBef>
            </a:pPr>
            <a:r>
              <a:rPr lang="en-US" dirty="0"/>
              <a:t>Local waterways are now 10 feet above flood stage. </a:t>
            </a:r>
          </a:p>
          <a:p>
            <a:pPr>
              <a:spcBef>
                <a:spcPts val="600"/>
              </a:spcBef>
            </a:pPr>
            <a:r>
              <a:rPr lang="en-US" dirty="0"/>
              <a:t>Damage reported by the media includes flooded homes and businesses across a widespread area, flooded and debris-clogged roadways, and large areas without power. </a:t>
            </a:r>
          </a:p>
        </p:txBody>
      </p:sp>
      <p:sp>
        <p:nvSpPr>
          <p:cNvPr id="2" name="Title 1"/>
          <p:cNvSpPr>
            <a:spLocks noGrp="1"/>
          </p:cNvSpPr>
          <p:nvPr>
            <p:ph type="title"/>
          </p:nvPr>
        </p:nvSpPr>
        <p:spPr/>
        <p:txBody>
          <a:bodyPr>
            <a:normAutofit/>
          </a:bodyPr>
          <a:lstStyle/>
          <a:p>
            <a:r>
              <a:rPr lang="en-US" sz="3000" dirty="0"/>
              <a:t>Scenario Update #2</a:t>
            </a:r>
            <a:endParaRPr lang="en-US" sz="3000" dirty="0">
              <a:solidFill>
                <a:srgbClr val="C00000"/>
              </a:solidFill>
            </a:endParaRPr>
          </a:p>
        </p:txBody>
      </p:sp>
    </p:spTree>
    <p:extLst>
      <p:ext uri="{BB962C8B-B14F-4D97-AF65-F5344CB8AC3E}">
        <p14:creationId xmlns:p14="http://schemas.microsoft.com/office/powerpoint/2010/main" val="371359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24</a:t>
            </a:fld>
            <a:endParaRPr lang="en-US" dirty="0">
              <a:solidFill>
                <a:prstClr val="black">
                  <a:tint val="75000"/>
                </a:prstClr>
              </a:solidFill>
            </a:endParaRPr>
          </a:p>
        </p:txBody>
      </p:sp>
      <p:sp>
        <p:nvSpPr>
          <p:cNvPr id="5" name="Content Placeholder 2"/>
          <p:cNvSpPr txBox="1">
            <a:spLocks/>
          </p:cNvSpPr>
          <p:nvPr/>
        </p:nvSpPr>
        <p:spPr>
          <a:xfrm>
            <a:off x="301752" y="914400"/>
            <a:ext cx="8461248" cy="4498848"/>
          </a:xfrm>
          <a:prstGeom prst="rect">
            <a:avLst/>
          </a:prstGeom>
        </p:spPr>
        <p:txBody>
          <a:bodyPr vert="horz" lIns="91440" tIns="45720" rIns="91440" bIns="45720" rtlCol="0">
            <a:noAutofit/>
          </a:bodyPr>
          <a:lstStyle>
            <a:defPPr>
              <a:defRPr lang="en-US"/>
            </a:defPPr>
            <a:lvl1pPr marL="342900" indent="-342900">
              <a:lnSpc>
                <a:spcPct val="104000"/>
              </a:lnSpc>
              <a:spcBef>
                <a:spcPts val="600"/>
              </a:spcBef>
              <a:spcAft>
                <a:spcPts val="0"/>
              </a:spcAft>
              <a:buClr>
                <a:srgbClr val="002F80"/>
              </a:buClr>
              <a:buFont typeface="Arial" pitchFamily="34" charset="0"/>
              <a:buChar char="•"/>
              <a:defRPr sz="1900">
                <a:latin typeface="Helvetica" pitchFamily="34" charset="0"/>
              </a:defRPr>
            </a:lvl1pPr>
            <a:lvl2pPr marL="742950" indent="-285750">
              <a:lnSpc>
                <a:spcPts val="2600"/>
              </a:lnSpc>
              <a:spcBef>
                <a:spcPts val="0"/>
              </a:spcBef>
              <a:spcAft>
                <a:spcPts val="600"/>
              </a:spcAft>
              <a:buClr>
                <a:srgbClr val="A50021"/>
              </a:buClr>
              <a:buFont typeface="Wingdings" pitchFamily="2" charset="2"/>
              <a:buChar char="§"/>
              <a:defRPr sz="2200">
                <a:solidFill>
                  <a:schemeClr val="tx1">
                    <a:lumMod val="65000"/>
                    <a:lumOff val="35000"/>
                  </a:schemeClr>
                </a:solidFill>
                <a:latin typeface="Franklin Gothic Book" pitchFamily="34" charset="0"/>
                <a:cs typeface="Arial" pitchFamily="34" charset="0"/>
              </a:defRPr>
            </a:lvl2pPr>
            <a:lvl3pPr marL="1143000" indent="-228600">
              <a:lnSpc>
                <a:spcPts val="2600"/>
              </a:lnSpc>
              <a:spcBef>
                <a:spcPts val="0"/>
              </a:spcBef>
              <a:spcAft>
                <a:spcPts val="600"/>
              </a:spcAft>
              <a:buClr>
                <a:srgbClr val="0070B2"/>
              </a:buClr>
              <a:buFont typeface="Wingdings" pitchFamily="2" charset="2"/>
              <a:buChar char="§"/>
              <a:defRPr sz="2000">
                <a:solidFill>
                  <a:schemeClr val="tx1">
                    <a:lumMod val="65000"/>
                    <a:lumOff val="35000"/>
                  </a:schemeClr>
                </a:solidFill>
                <a:latin typeface="Franklin Gothic Book" pitchFamily="34" charset="0"/>
                <a:cs typeface="Arial" pitchFamily="34" charset="0"/>
              </a:defRPr>
            </a:lvl3pPr>
            <a:lvl4pPr marL="1600200" indent="-228600">
              <a:lnSpc>
                <a:spcPts val="2600"/>
              </a:lnSpc>
              <a:spcBef>
                <a:spcPts val="0"/>
              </a:spcBef>
              <a:spcAft>
                <a:spcPts val="600"/>
              </a:spcAft>
              <a:buFont typeface="Wingdings" pitchFamily="2" charset="2"/>
              <a:buChar char="§"/>
              <a:defRPr sz="2000">
                <a:solidFill>
                  <a:schemeClr val="tx1">
                    <a:lumMod val="65000"/>
                    <a:lumOff val="35000"/>
                  </a:schemeClr>
                </a:solidFill>
                <a:latin typeface="Franklin Gothic Book" pitchFamily="34" charset="0"/>
                <a:cs typeface="Arial" pitchFamily="34" charset="0"/>
              </a:defRPr>
            </a:lvl4pPr>
            <a:lvl5pPr marL="2057400" indent="-228600">
              <a:lnSpc>
                <a:spcPts val="2600"/>
              </a:lnSpc>
              <a:spcBef>
                <a:spcPts val="0"/>
              </a:spcBef>
              <a:spcAft>
                <a:spcPts val="600"/>
              </a:spcAft>
              <a:buFont typeface="Wingdings" pitchFamily="2" charset="2"/>
              <a:buChar char="§"/>
              <a:defRPr sz="2000">
                <a:solidFill>
                  <a:schemeClr val="tx1">
                    <a:lumMod val="65000"/>
                    <a:lumOff val="35000"/>
                  </a:schemeClr>
                </a:solidFill>
                <a:latin typeface="Franklin Gothic Book"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Immediate actions and priorities </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Continuity of operations; back-up systems </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Accounting for employees and patients </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Critical operations</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Property damage</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Reporting of injuries </a:t>
            </a:r>
          </a:p>
        </p:txBody>
      </p:sp>
      <p:sp>
        <p:nvSpPr>
          <p:cNvPr id="2" name="Title 1"/>
          <p:cNvSpPr>
            <a:spLocks noGrp="1"/>
          </p:cNvSpPr>
          <p:nvPr>
            <p:ph type="title"/>
          </p:nvPr>
        </p:nvSpPr>
        <p:spPr/>
        <p:txBody>
          <a:bodyPr>
            <a:normAutofit/>
          </a:bodyPr>
          <a:lstStyle/>
          <a:p>
            <a:r>
              <a:rPr lang="en-US" sz="3000" dirty="0"/>
              <a:t>Module 3: Key Issues</a:t>
            </a:r>
          </a:p>
        </p:txBody>
      </p:sp>
    </p:spTree>
    <p:extLst>
      <p:ext uri="{BB962C8B-B14F-4D97-AF65-F5344CB8AC3E}">
        <p14:creationId xmlns:p14="http://schemas.microsoft.com/office/powerpoint/2010/main" val="1696850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276A5B-9493-428F-84E3-F2E095B91C7A}" type="slidenum">
              <a:rPr lang="en-US" smtClean="0">
                <a:solidFill>
                  <a:prstClr val="black">
                    <a:tint val="75000"/>
                  </a:prstClr>
                </a:solidFill>
              </a:rPr>
              <a:pPr/>
              <a:t>25</a:t>
            </a:fld>
            <a:endParaRPr lang="en-US" dirty="0">
              <a:solidFill>
                <a:prstClr val="black">
                  <a:tint val="75000"/>
                </a:prstClr>
              </a:solidFill>
            </a:endParaRPr>
          </a:p>
        </p:txBody>
      </p:sp>
      <p:sp>
        <p:nvSpPr>
          <p:cNvPr id="4" name="Content Placeholder 3"/>
          <p:cNvSpPr>
            <a:spLocks noGrp="1"/>
          </p:cNvSpPr>
          <p:nvPr>
            <p:ph idx="1"/>
          </p:nvPr>
        </p:nvSpPr>
        <p:spPr>
          <a:xfrm>
            <a:off x="301752" y="914400"/>
            <a:ext cx="8232648" cy="4572000"/>
          </a:xfrm>
        </p:spPr>
        <p:txBody>
          <a:bodyPr>
            <a:noAutofit/>
          </a:bodyPr>
          <a:lstStyle/>
          <a:p>
            <a:pPr lvl="0">
              <a:spcBef>
                <a:spcPts val="600"/>
              </a:spcBef>
            </a:pPr>
            <a:r>
              <a:rPr lang="en-US" dirty="0"/>
              <a:t>What are your immediate actions and priorities in the first 10-15 minutes?  </a:t>
            </a:r>
          </a:p>
          <a:p>
            <a:pPr lvl="0">
              <a:spcBef>
                <a:spcPts val="600"/>
              </a:spcBef>
            </a:pPr>
            <a:endParaRPr lang="en-US" dirty="0"/>
          </a:p>
          <a:p>
            <a:pPr lvl="0">
              <a:spcBef>
                <a:spcPts val="600"/>
              </a:spcBef>
            </a:pPr>
            <a:r>
              <a:rPr lang="en-US" dirty="0"/>
              <a:t>What information are you sharing with </a:t>
            </a:r>
            <a:r>
              <a:rPr lang="en-US" b="1" dirty="0"/>
              <a:t>employees and patients</a:t>
            </a:r>
            <a:r>
              <a:rPr lang="en-US" dirty="0"/>
              <a:t>? How are you communicating about the status of your operations? </a:t>
            </a:r>
          </a:p>
          <a:p>
            <a:pPr lvl="0">
              <a:spcBef>
                <a:spcPts val="600"/>
              </a:spcBef>
            </a:pPr>
            <a:endParaRPr lang="en-US" dirty="0"/>
          </a:p>
          <a:p>
            <a:pPr lvl="0">
              <a:spcBef>
                <a:spcPts val="600"/>
              </a:spcBef>
            </a:pPr>
            <a:r>
              <a:rPr lang="en-US" dirty="0"/>
              <a:t>Is your organization continuing to operate in any capacity? </a:t>
            </a:r>
          </a:p>
          <a:p>
            <a:pPr lvl="0">
              <a:spcBef>
                <a:spcPts val="600"/>
              </a:spcBef>
            </a:pPr>
            <a:endParaRPr lang="en-US" dirty="0"/>
          </a:p>
          <a:p>
            <a:pPr lvl="0">
              <a:spcBef>
                <a:spcPts val="600"/>
              </a:spcBef>
            </a:pPr>
            <a:r>
              <a:rPr lang="en-US" dirty="0"/>
              <a:t>Is your workplace prepared to manage extensive wind and/or flood damage? </a:t>
            </a:r>
          </a:p>
        </p:txBody>
      </p:sp>
      <p:sp>
        <p:nvSpPr>
          <p:cNvPr id="2" name="Title 1"/>
          <p:cNvSpPr>
            <a:spLocks noGrp="1"/>
          </p:cNvSpPr>
          <p:nvPr>
            <p:ph type="title"/>
          </p:nvPr>
        </p:nvSpPr>
        <p:spPr/>
        <p:txBody>
          <a:bodyPr>
            <a:normAutofit/>
          </a:bodyPr>
          <a:lstStyle/>
          <a:p>
            <a:r>
              <a:rPr lang="en-US" sz="3000" dirty="0"/>
              <a:t>Module 3: Discussion</a:t>
            </a:r>
          </a:p>
        </p:txBody>
      </p:sp>
    </p:spTree>
    <p:extLst>
      <p:ext uri="{BB962C8B-B14F-4D97-AF65-F5344CB8AC3E}">
        <p14:creationId xmlns:p14="http://schemas.microsoft.com/office/powerpoint/2010/main" val="3134503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ule 3 Block" title="Module 3 Block"/>
          <p:cNvPicPr>
            <a:picLocks noChangeAspect="1"/>
          </p:cNvPicPr>
          <p:nvPr/>
        </p:nvPicPr>
        <p:blipFill rotWithShape="1">
          <a:blip r:embed="rId3">
            <a:extLst>
              <a:ext uri="{28A0092B-C50C-407E-A947-70E740481C1C}">
                <a14:useLocalDpi xmlns:a14="http://schemas.microsoft.com/office/drawing/2010/main" val="0"/>
              </a:ext>
            </a:extLst>
          </a:blip>
          <a:srcRect t="41818" b="20202"/>
          <a:stretch/>
        </p:blipFill>
        <p:spPr>
          <a:xfrm>
            <a:off x="0" y="2867890"/>
            <a:ext cx="9144000" cy="2604655"/>
          </a:xfrm>
          <a:prstGeom prst="rect">
            <a:avLst/>
          </a:prstGeom>
        </p:spPr>
      </p:pic>
      <p:sp>
        <p:nvSpPr>
          <p:cNvPr id="5" name="Title 5"/>
          <p:cNvSpPr>
            <a:spLocks noGrp="1"/>
          </p:cNvSpPr>
          <p:nvPr>
            <p:ph type="title"/>
          </p:nvPr>
        </p:nvSpPr>
        <p:spPr>
          <a:xfrm>
            <a:off x="3661914" y="3564081"/>
            <a:ext cx="5482086" cy="1143000"/>
          </a:xfrm>
        </p:spPr>
        <p:txBody>
          <a:bodyPr/>
          <a:lstStyle/>
          <a:p>
            <a:pPr algn="l"/>
            <a:r>
              <a:rPr lang="en-US" dirty="0">
                <a:solidFill>
                  <a:schemeClr val="bg1"/>
                </a:solidFill>
                <a:latin typeface="Franklin Gothic Book" panose="020B0503020102020204" pitchFamily="34" charset="0"/>
              </a:rPr>
              <a:t>Module 4</a:t>
            </a:r>
          </a:p>
        </p:txBody>
      </p:sp>
    </p:spTree>
    <p:extLst>
      <p:ext uri="{BB962C8B-B14F-4D97-AF65-F5344CB8AC3E}">
        <p14:creationId xmlns:p14="http://schemas.microsoft.com/office/powerpoint/2010/main" val="241060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276A5B-9493-428F-84E3-F2E095B91C7A}" type="slidenum">
              <a:rPr lang="en-US" smtClean="0">
                <a:solidFill>
                  <a:prstClr val="black">
                    <a:tint val="75000"/>
                  </a:prstClr>
                </a:solidFill>
              </a:rPr>
              <a:pPr/>
              <a:t>27</a:t>
            </a:fld>
            <a:endParaRPr lang="en-US" dirty="0">
              <a:solidFill>
                <a:prstClr val="black">
                  <a:tint val="75000"/>
                </a:prstClr>
              </a:solidFill>
            </a:endParaRPr>
          </a:p>
        </p:txBody>
      </p:sp>
      <p:sp>
        <p:nvSpPr>
          <p:cNvPr id="3" name="Content Placeholder 2"/>
          <p:cNvSpPr>
            <a:spLocks noGrp="1"/>
          </p:cNvSpPr>
          <p:nvPr>
            <p:ph idx="1"/>
          </p:nvPr>
        </p:nvSpPr>
        <p:spPr>
          <a:xfrm>
            <a:off x="341376" y="609600"/>
            <a:ext cx="8461248" cy="4575048"/>
          </a:xfrm>
        </p:spPr>
        <p:txBody>
          <a:bodyPr>
            <a:noAutofit/>
          </a:bodyPr>
          <a:lstStyle/>
          <a:p>
            <a:pPr marL="0" indent="0">
              <a:buNone/>
            </a:pPr>
            <a:r>
              <a:rPr lang="en-US" sz="1400" b="1" dirty="0">
                <a:solidFill>
                  <a:srgbClr val="C00000"/>
                </a:solidFill>
              </a:rPr>
              <a:t>[1900 hours – Day 2]</a:t>
            </a:r>
            <a:endParaRPr lang="en-US" sz="1400" b="1" dirty="0">
              <a:solidFill>
                <a:schemeClr val="tx1"/>
              </a:solidFill>
            </a:endParaRPr>
          </a:p>
          <a:p>
            <a:pPr>
              <a:lnSpc>
                <a:spcPct val="100000"/>
              </a:lnSpc>
              <a:spcBef>
                <a:spcPts val="600"/>
              </a:spcBef>
            </a:pPr>
            <a:r>
              <a:rPr lang="en-US" dirty="0"/>
              <a:t>As the winds decrease and the rain tapers off, </a:t>
            </a:r>
            <a:r>
              <a:rPr lang="en-US" b="1" dirty="0"/>
              <a:t>[your community] </a:t>
            </a:r>
            <a:r>
              <a:rPr lang="en-US" dirty="0"/>
              <a:t>is able to assess the damage from Milo. </a:t>
            </a:r>
          </a:p>
          <a:p>
            <a:pPr>
              <a:lnSpc>
                <a:spcPct val="100000"/>
              </a:lnSpc>
              <a:spcBef>
                <a:spcPts val="600"/>
              </a:spcBef>
            </a:pPr>
            <a:r>
              <a:rPr lang="en-US" dirty="0"/>
              <a:t>Local law enforcement has restricted access to heavily damaged areas and has established a curfew in some portions of the community to prevent looting. </a:t>
            </a:r>
          </a:p>
          <a:p>
            <a:pPr>
              <a:lnSpc>
                <a:spcPct val="100000"/>
              </a:lnSpc>
              <a:spcBef>
                <a:spcPts val="600"/>
              </a:spcBef>
            </a:pPr>
            <a:r>
              <a:rPr lang="en-US" dirty="0"/>
              <a:t>Some residents have been permitted to return home, though thousands remain in temporary shelters. </a:t>
            </a:r>
          </a:p>
          <a:p>
            <a:pPr>
              <a:lnSpc>
                <a:spcPct val="100000"/>
              </a:lnSpc>
            </a:pPr>
            <a:r>
              <a:rPr lang="en-US" dirty="0"/>
              <a:t>Several major schools remain closed, and large areas of the community still do not have power. </a:t>
            </a:r>
          </a:p>
        </p:txBody>
      </p:sp>
      <p:sp>
        <p:nvSpPr>
          <p:cNvPr id="2" name="Title 1"/>
          <p:cNvSpPr>
            <a:spLocks noGrp="1"/>
          </p:cNvSpPr>
          <p:nvPr>
            <p:ph type="title"/>
          </p:nvPr>
        </p:nvSpPr>
        <p:spPr/>
        <p:txBody>
          <a:bodyPr>
            <a:normAutofit/>
          </a:bodyPr>
          <a:lstStyle/>
          <a:p>
            <a:r>
              <a:rPr lang="en-US" sz="3000" dirty="0"/>
              <a:t>Scenario Update #3</a:t>
            </a:r>
            <a:endParaRPr lang="en-US" sz="3000" dirty="0">
              <a:solidFill>
                <a:srgbClr val="C00000"/>
              </a:solidFill>
            </a:endParaRPr>
          </a:p>
        </p:txBody>
      </p:sp>
    </p:spTree>
    <p:extLst>
      <p:ext uri="{BB962C8B-B14F-4D97-AF65-F5344CB8AC3E}">
        <p14:creationId xmlns:p14="http://schemas.microsoft.com/office/powerpoint/2010/main" val="345802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276A5B-9493-428F-84E3-F2E095B91C7A}" type="slidenum">
              <a:rPr lang="en-US" smtClean="0">
                <a:solidFill>
                  <a:prstClr val="black">
                    <a:tint val="75000"/>
                  </a:prstClr>
                </a:solidFill>
              </a:rPr>
              <a:pPr/>
              <a:t>28</a:t>
            </a:fld>
            <a:endParaRPr lang="en-US" dirty="0">
              <a:solidFill>
                <a:prstClr val="black">
                  <a:tint val="75000"/>
                </a:prstClr>
              </a:solidFill>
            </a:endParaRPr>
          </a:p>
        </p:txBody>
      </p:sp>
      <p:sp>
        <p:nvSpPr>
          <p:cNvPr id="3" name="Content Placeholder 2"/>
          <p:cNvSpPr>
            <a:spLocks noGrp="1"/>
          </p:cNvSpPr>
          <p:nvPr>
            <p:ph idx="1"/>
          </p:nvPr>
        </p:nvSpPr>
        <p:spPr>
          <a:xfrm>
            <a:off x="341376" y="609600"/>
            <a:ext cx="8461248" cy="4575048"/>
          </a:xfrm>
        </p:spPr>
        <p:txBody>
          <a:bodyPr>
            <a:noAutofit/>
          </a:bodyPr>
          <a:lstStyle/>
          <a:p>
            <a:pPr marL="0" indent="0">
              <a:buNone/>
            </a:pPr>
            <a:r>
              <a:rPr lang="en-US" sz="1400" b="1" dirty="0">
                <a:solidFill>
                  <a:srgbClr val="C00000"/>
                </a:solidFill>
              </a:rPr>
              <a:t>[1900 hours – Day 2]</a:t>
            </a:r>
            <a:endParaRPr lang="en-US" sz="1400" b="1" dirty="0">
              <a:solidFill>
                <a:schemeClr val="tx1"/>
              </a:solidFill>
            </a:endParaRPr>
          </a:p>
          <a:p>
            <a:pPr>
              <a:lnSpc>
                <a:spcPct val="100000"/>
              </a:lnSpc>
              <a:spcAft>
                <a:spcPts val="0"/>
              </a:spcAft>
            </a:pPr>
            <a:r>
              <a:rPr lang="en-US" dirty="0"/>
              <a:t>You are able to access your facility and inspect the damage. </a:t>
            </a:r>
          </a:p>
          <a:p>
            <a:pPr lvl="1">
              <a:lnSpc>
                <a:spcPct val="100000"/>
              </a:lnSpc>
              <a:spcAft>
                <a:spcPts val="0"/>
              </a:spcAft>
            </a:pPr>
            <a:r>
              <a:rPr lang="en-US" dirty="0"/>
              <a:t>There is significant flood damage to the lowest levels and much of your IT infrastructure is not functioning. </a:t>
            </a:r>
          </a:p>
          <a:p>
            <a:pPr lvl="1">
              <a:lnSpc>
                <a:spcPct val="100000"/>
              </a:lnSpc>
            </a:pPr>
            <a:r>
              <a:rPr lang="en-US" dirty="0"/>
              <a:t>Several trees have fallen into the main entrance, tearing a large hole in the roof and shattering windows. </a:t>
            </a:r>
          </a:p>
          <a:p>
            <a:pPr>
              <a:lnSpc>
                <a:spcPct val="100000"/>
              </a:lnSpc>
            </a:pPr>
            <a:r>
              <a:rPr lang="en-US" dirty="0"/>
              <a:t>Based on a preliminary damage assessment, it is </a:t>
            </a:r>
            <a:br>
              <a:rPr lang="en-US" dirty="0"/>
            </a:br>
            <a:r>
              <a:rPr lang="en-US" dirty="0"/>
              <a:t>expected that your facility will not be operational for at </a:t>
            </a:r>
            <a:br>
              <a:rPr lang="en-US" dirty="0"/>
            </a:br>
            <a:r>
              <a:rPr lang="en-US" dirty="0"/>
              <a:t>least three weeks. </a:t>
            </a:r>
          </a:p>
        </p:txBody>
      </p:sp>
      <p:sp>
        <p:nvSpPr>
          <p:cNvPr id="2" name="Title 1"/>
          <p:cNvSpPr>
            <a:spLocks noGrp="1"/>
          </p:cNvSpPr>
          <p:nvPr>
            <p:ph type="title"/>
          </p:nvPr>
        </p:nvSpPr>
        <p:spPr/>
        <p:txBody>
          <a:bodyPr>
            <a:normAutofit/>
          </a:bodyPr>
          <a:lstStyle/>
          <a:p>
            <a:r>
              <a:rPr lang="en-US" sz="3000" dirty="0"/>
              <a:t>Scenario Update #3 (cont.)</a:t>
            </a:r>
            <a:endParaRPr lang="en-US" sz="3000" dirty="0">
              <a:solidFill>
                <a:srgbClr val="C00000"/>
              </a:solidFill>
            </a:endParaRPr>
          </a:p>
        </p:txBody>
      </p:sp>
    </p:spTree>
    <p:extLst>
      <p:ext uri="{BB962C8B-B14F-4D97-AF65-F5344CB8AC3E}">
        <p14:creationId xmlns:p14="http://schemas.microsoft.com/office/powerpoint/2010/main" val="123461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29</a:t>
            </a:fld>
            <a:endParaRPr lang="en-US" dirty="0">
              <a:solidFill>
                <a:prstClr val="black">
                  <a:tint val="75000"/>
                </a:prstClr>
              </a:solidFill>
            </a:endParaRPr>
          </a:p>
        </p:txBody>
      </p:sp>
      <p:sp>
        <p:nvSpPr>
          <p:cNvPr id="5" name="Content Placeholder 2"/>
          <p:cNvSpPr txBox="1">
            <a:spLocks/>
          </p:cNvSpPr>
          <p:nvPr/>
        </p:nvSpPr>
        <p:spPr>
          <a:xfrm>
            <a:off x="301752" y="914400"/>
            <a:ext cx="8461248" cy="4498848"/>
          </a:xfrm>
          <a:prstGeom prst="rect">
            <a:avLst/>
          </a:prstGeom>
        </p:spPr>
        <p:txBody>
          <a:bodyPr vert="horz" lIns="91440" tIns="45720" rIns="91440" bIns="45720" rtlCol="0">
            <a:noAutofit/>
          </a:bodyPr>
          <a:lstStyle>
            <a:defPPr>
              <a:defRPr lang="en-US"/>
            </a:defPPr>
            <a:lvl1pPr marL="342900" indent="-342900">
              <a:lnSpc>
                <a:spcPct val="104000"/>
              </a:lnSpc>
              <a:spcBef>
                <a:spcPts val="600"/>
              </a:spcBef>
              <a:spcAft>
                <a:spcPts val="0"/>
              </a:spcAft>
              <a:buClr>
                <a:srgbClr val="002F80"/>
              </a:buClr>
              <a:buFont typeface="Arial" pitchFamily="34" charset="0"/>
              <a:buChar char="•"/>
              <a:defRPr sz="1900">
                <a:latin typeface="Helvetica" pitchFamily="34" charset="0"/>
              </a:defRPr>
            </a:lvl1pPr>
            <a:lvl2pPr marL="742950" indent="-285750">
              <a:lnSpc>
                <a:spcPts val="2600"/>
              </a:lnSpc>
              <a:spcBef>
                <a:spcPts val="0"/>
              </a:spcBef>
              <a:spcAft>
                <a:spcPts val="600"/>
              </a:spcAft>
              <a:buClr>
                <a:srgbClr val="A50021"/>
              </a:buClr>
              <a:buFont typeface="Wingdings" pitchFamily="2" charset="2"/>
              <a:buChar char="§"/>
              <a:defRPr sz="2200">
                <a:solidFill>
                  <a:schemeClr val="tx1">
                    <a:lumMod val="65000"/>
                    <a:lumOff val="35000"/>
                  </a:schemeClr>
                </a:solidFill>
                <a:latin typeface="Franklin Gothic Book" pitchFamily="34" charset="0"/>
                <a:cs typeface="Arial" pitchFamily="34" charset="0"/>
              </a:defRPr>
            </a:lvl2pPr>
            <a:lvl3pPr marL="1143000" indent="-228600">
              <a:lnSpc>
                <a:spcPts val="2600"/>
              </a:lnSpc>
              <a:spcBef>
                <a:spcPts val="0"/>
              </a:spcBef>
              <a:spcAft>
                <a:spcPts val="600"/>
              </a:spcAft>
              <a:buClr>
                <a:srgbClr val="0070B2"/>
              </a:buClr>
              <a:buFont typeface="Wingdings" pitchFamily="2" charset="2"/>
              <a:buChar char="§"/>
              <a:defRPr sz="2000">
                <a:solidFill>
                  <a:schemeClr val="tx1">
                    <a:lumMod val="65000"/>
                    <a:lumOff val="35000"/>
                  </a:schemeClr>
                </a:solidFill>
                <a:latin typeface="Franklin Gothic Book" pitchFamily="34" charset="0"/>
                <a:cs typeface="Arial" pitchFamily="34" charset="0"/>
              </a:defRPr>
            </a:lvl3pPr>
            <a:lvl4pPr marL="1600200" indent="-228600">
              <a:lnSpc>
                <a:spcPts val="2600"/>
              </a:lnSpc>
              <a:spcBef>
                <a:spcPts val="0"/>
              </a:spcBef>
              <a:spcAft>
                <a:spcPts val="600"/>
              </a:spcAft>
              <a:buFont typeface="Wingdings" pitchFamily="2" charset="2"/>
              <a:buChar char="§"/>
              <a:defRPr sz="2000">
                <a:solidFill>
                  <a:schemeClr val="tx1">
                    <a:lumMod val="65000"/>
                    <a:lumOff val="35000"/>
                  </a:schemeClr>
                </a:solidFill>
                <a:latin typeface="Franklin Gothic Book" pitchFamily="34" charset="0"/>
                <a:cs typeface="Arial" pitchFamily="34" charset="0"/>
              </a:defRPr>
            </a:lvl4pPr>
            <a:lvl5pPr marL="2057400" indent="-228600">
              <a:lnSpc>
                <a:spcPts val="2600"/>
              </a:lnSpc>
              <a:spcBef>
                <a:spcPts val="0"/>
              </a:spcBef>
              <a:spcAft>
                <a:spcPts val="600"/>
              </a:spcAft>
              <a:buFont typeface="Wingdings" pitchFamily="2" charset="2"/>
              <a:buChar char="§"/>
              <a:defRPr sz="2000">
                <a:solidFill>
                  <a:schemeClr val="tx1">
                    <a:lumMod val="65000"/>
                    <a:lumOff val="35000"/>
                  </a:schemeClr>
                </a:solidFill>
                <a:latin typeface="Franklin Gothic Book"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Immediate actions and priorities </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Critical community services </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Employee Communications</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Employee work status</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Vital business documents </a:t>
            </a:r>
          </a:p>
          <a:p>
            <a:pPr lvl="0">
              <a:lnSpc>
                <a:spcPct val="150000"/>
              </a:lnSpc>
              <a:spcAft>
                <a:spcPts val="600"/>
              </a:spcAft>
              <a:buFont typeface="Wingdings" pitchFamily="2" charset="2"/>
              <a:buChar char=""/>
            </a:pPr>
            <a:r>
              <a:rPr lang="en-US" sz="2800" dirty="0">
                <a:solidFill>
                  <a:schemeClr val="tx1">
                    <a:lumMod val="65000"/>
                    <a:lumOff val="35000"/>
                  </a:schemeClr>
                </a:solidFill>
                <a:latin typeface="Franklin Gothic Book" panose="020B0503020102020204" pitchFamily="34" charset="0"/>
              </a:rPr>
              <a:t>Community support </a:t>
            </a:r>
          </a:p>
        </p:txBody>
      </p:sp>
      <p:sp>
        <p:nvSpPr>
          <p:cNvPr id="2" name="Title 1"/>
          <p:cNvSpPr>
            <a:spLocks noGrp="1"/>
          </p:cNvSpPr>
          <p:nvPr>
            <p:ph type="title"/>
          </p:nvPr>
        </p:nvSpPr>
        <p:spPr/>
        <p:txBody>
          <a:bodyPr>
            <a:normAutofit/>
          </a:bodyPr>
          <a:lstStyle/>
          <a:p>
            <a:r>
              <a:rPr lang="en-US" sz="3000" dirty="0"/>
              <a:t>Module 4: Key Issues</a:t>
            </a:r>
          </a:p>
        </p:txBody>
      </p:sp>
    </p:spTree>
    <p:extLst>
      <p:ext uri="{BB962C8B-B14F-4D97-AF65-F5344CB8AC3E}">
        <p14:creationId xmlns:p14="http://schemas.microsoft.com/office/powerpoint/2010/main" val="1129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276A5B-9493-428F-84E3-F2E095B91C7A}" type="slidenum">
              <a:rPr lang="en-US" smtClean="0">
                <a:solidFill>
                  <a:prstClr val="black">
                    <a:tint val="75000"/>
                  </a:prstClr>
                </a:solidFill>
              </a:rPr>
              <a:pPr/>
              <a:t>3</a:t>
            </a:fld>
            <a:endParaRPr lang="en-US" dirty="0">
              <a:solidFill>
                <a:prstClr val="black">
                  <a:tint val="75000"/>
                </a:prstClr>
              </a:solidFill>
            </a:endParaRPr>
          </a:p>
        </p:txBody>
      </p:sp>
      <p:grpSp>
        <p:nvGrpSpPr>
          <p:cNvPr id="14" name="Group 1" descr="Image 1: cup of coffee on a saucer&#10;Image 2: No Smoking sign&#10;Image 3: Cell phone&#10;Image 4: Men/Women Restroom sign&#10;Image 5: Blackberry and pager&#10;Image 6: Observer sign&#10;Image 7: Exit sign&#10;" title="Housekeeping Items"/>
          <p:cNvGrpSpPr>
            <a:grpSpLocks/>
          </p:cNvGrpSpPr>
          <p:nvPr/>
        </p:nvGrpSpPr>
        <p:grpSpPr bwMode="auto">
          <a:xfrm>
            <a:off x="4572000" y="1143000"/>
            <a:ext cx="3886200" cy="3564961"/>
            <a:chOff x="4114800" y="1219200"/>
            <a:chExt cx="4371159" cy="5322583"/>
          </a:xfrm>
        </p:grpSpPr>
        <p:pic>
          <p:nvPicPr>
            <p:cNvPr id="15" name="Picture 2" descr="Observer" title="Observe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5135257"/>
              <a:ext cx="1838136" cy="1406526"/>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descr="cup"/>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19200"/>
              <a:ext cx="1946071" cy="17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ell"/>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600200"/>
              <a:ext cx="101499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signs1[1]"/>
            <p:cNvPicPr>
              <a:picLocks noChangeArrowheads="1"/>
            </p:cNvPicPr>
            <p:nvPr/>
          </p:nvPicPr>
          <p:blipFill>
            <a:blip r:embed="rId6">
              <a:extLst>
                <a:ext uri="{28A0092B-C50C-407E-A947-70E740481C1C}">
                  <a14:useLocalDpi xmlns:a14="http://schemas.microsoft.com/office/drawing/2010/main" val="0"/>
                </a:ext>
              </a:extLst>
            </a:blip>
            <a:srcRect l="78230" t="2135" r="873" b="67818"/>
            <a:stretch>
              <a:fillRect/>
            </a:stretch>
          </p:blipFill>
          <p:spPr bwMode="auto">
            <a:xfrm>
              <a:off x="5424295" y="1897211"/>
              <a:ext cx="899028" cy="1630364"/>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7" descr="den_g2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5089" y="5025040"/>
              <a:ext cx="139087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al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203497"/>
              <a:ext cx="2094817" cy="20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igns1[1]"/>
            <p:cNvPicPr>
              <a:picLocks noChangeArrowheads="1"/>
            </p:cNvPicPr>
            <p:nvPr/>
          </p:nvPicPr>
          <p:blipFill>
            <a:blip r:embed="rId6">
              <a:extLst>
                <a:ext uri="{28A0092B-C50C-407E-A947-70E740481C1C}">
                  <a14:useLocalDpi xmlns:a14="http://schemas.microsoft.com/office/drawing/2010/main" val="0"/>
                </a:ext>
              </a:extLst>
            </a:blip>
            <a:srcRect l="52553" t="2135" r="26550" b="66260"/>
            <a:stretch>
              <a:fillRect/>
            </a:stretch>
          </p:blipFill>
          <p:spPr bwMode="auto">
            <a:xfrm>
              <a:off x="6517747" y="3203497"/>
              <a:ext cx="1031671" cy="1981200"/>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Content Placeholder 2"/>
          <p:cNvSpPr>
            <a:spLocks noGrp="1"/>
          </p:cNvSpPr>
          <p:nvPr>
            <p:ph idx="1"/>
          </p:nvPr>
        </p:nvSpPr>
        <p:spPr>
          <a:xfrm>
            <a:off x="457200" y="1143000"/>
            <a:ext cx="8229600" cy="3657600"/>
          </a:xfrm>
        </p:spPr>
        <p:txBody>
          <a:bodyPr/>
          <a:lstStyle/>
          <a:p>
            <a:pPr>
              <a:spcBef>
                <a:spcPts val="600"/>
              </a:spcBef>
            </a:pPr>
            <a:r>
              <a:rPr lang="en-US" sz="2200" dirty="0"/>
              <a:t>Restrooms</a:t>
            </a:r>
          </a:p>
          <a:p>
            <a:pPr>
              <a:spcBef>
                <a:spcPts val="600"/>
              </a:spcBef>
            </a:pPr>
            <a:r>
              <a:rPr lang="en-US" sz="2200" dirty="0"/>
              <a:t>Evacuation/Exits</a:t>
            </a:r>
          </a:p>
          <a:p>
            <a:pPr>
              <a:spcBef>
                <a:spcPts val="600"/>
              </a:spcBef>
            </a:pPr>
            <a:r>
              <a:rPr lang="en-US" sz="2200" dirty="0"/>
              <a:t>Breaks/Refreshments</a:t>
            </a:r>
          </a:p>
          <a:p>
            <a:pPr>
              <a:spcBef>
                <a:spcPts val="600"/>
              </a:spcBef>
            </a:pPr>
            <a:r>
              <a:rPr lang="en-US" sz="2200" dirty="0"/>
              <a:t>Use of cellphones</a:t>
            </a:r>
          </a:p>
          <a:p>
            <a:pPr>
              <a:spcBef>
                <a:spcPts val="600"/>
              </a:spcBef>
            </a:pPr>
            <a:r>
              <a:rPr lang="en-US" sz="2200" dirty="0"/>
              <a:t>Other needs</a:t>
            </a:r>
          </a:p>
        </p:txBody>
      </p:sp>
      <p:sp>
        <p:nvSpPr>
          <p:cNvPr id="2" name="Title 1"/>
          <p:cNvSpPr>
            <a:spLocks noGrp="1"/>
          </p:cNvSpPr>
          <p:nvPr>
            <p:ph type="title"/>
          </p:nvPr>
        </p:nvSpPr>
        <p:spPr/>
        <p:txBody>
          <a:bodyPr>
            <a:normAutofit/>
          </a:bodyPr>
          <a:lstStyle/>
          <a:p>
            <a:r>
              <a:rPr lang="en-US" sz="3000" dirty="0"/>
              <a:t>Housekeeping</a:t>
            </a:r>
          </a:p>
        </p:txBody>
      </p:sp>
    </p:spTree>
    <p:extLst>
      <p:ext uri="{BB962C8B-B14F-4D97-AF65-F5344CB8AC3E}">
        <p14:creationId xmlns:p14="http://schemas.microsoft.com/office/powerpoint/2010/main" val="133649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276A5B-9493-428F-84E3-F2E095B91C7A}" type="slidenum">
              <a:rPr lang="en-US" smtClean="0">
                <a:solidFill>
                  <a:prstClr val="black">
                    <a:tint val="75000"/>
                  </a:prstClr>
                </a:solidFill>
              </a:rPr>
              <a:pPr/>
              <a:t>30</a:t>
            </a:fld>
            <a:endParaRPr lang="en-US" dirty="0">
              <a:solidFill>
                <a:prstClr val="black">
                  <a:tint val="75000"/>
                </a:prstClr>
              </a:solidFill>
            </a:endParaRPr>
          </a:p>
        </p:txBody>
      </p:sp>
      <p:sp>
        <p:nvSpPr>
          <p:cNvPr id="4" name="Content Placeholder 3"/>
          <p:cNvSpPr>
            <a:spLocks noGrp="1"/>
          </p:cNvSpPr>
          <p:nvPr>
            <p:ph idx="1"/>
          </p:nvPr>
        </p:nvSpPr>
        <p:spPr>
          <a:xfrm>
            <a:off x="301752" y="914400"/>
            <a:ext cx="8232648" cy="4572000"/>
          </a:xfrm>
        </p:spPr>
        <p:txBody>
          <a:bodyPr>
            <a:noAutofit/>
          </a:bodyPr>
          <a:lstStyle/>
          <a:p>
            <a:pPr lvl="0">
              <a:spcBef>
                <a:spcPts val="600"/>
              </a:spcBef>
            </a:pPr>
            <a:r>
              <a:rPr lang="en-US" dirty="0"/>
              <a:t>Now that you know the extent of the damage, do you have options that allow you to continue operations? </a:t>
            </a:r>
          </a:p>
          <a:p>
            <a:pPr lvl="0">
              <a:spcBef>
                <a:spcPts val="600"/>
              </a:spcBef>
            </a:pPr>
            <a:r>
              <a:rPr lang="en-US" dirty="0"/>
              <a:t>Can you access copies of your vital documents such as insurance papers, financial information, and key business documents? </a:t>
            </a:r>
          </a:p>
          <a:p>
            <a:pPr lvl="0">
              <a:spcBef>
                <a:spcPts val="600"/>
              </a:spcBef>
            </a:pPr>
            <a:r>
              <a:rPr lang="en-US" dirty="0"/>
              <a:t>How are you communicating with </a:t>
            </a:r>
            <a:r>
              <a:rPr lang="en-US" b="1" dirty="0"/>
              <a:t>employees </a:t>
            </a:r>
            <a:r>
              <a:rPr lang="en-US" dirty="0"/>
              <a:t>regarding their work status? What are your expectations for </a:t>
            </a:r>
            <a:r>
              <a:rPr lang="en-US" b="1" dirty="0"/>
              <a:t>employees </a:t>
            </a:r>
            <a:r>
              <a:rPr lang="en-US" dirty="0"/>
              <a:t>who cannot work, either because your business is not operational or because they have suffered personal losses? </a:t>
            </a:r>
          </a:p>
          <a:p>
            <a:pPr lvl="0">
              <a:spcBef>
                <a:spcPts val="600"/>
              </a:spcBef>
            </a:pPr>
            <a:r>
              <a:rPr lang="en-US" dirty="0"/>
              <a:t>What are the critical services your employees rely upon to be at work (e.g., power, transit, schools/day care)? </a:t>
            </a:r>
          </a:p>
        </p:txBody>
      </p:sp>
      <p:sp>
        <p:nvSpPr>
          <p:cNvPr id="2" name="Title 1"/>
          <p:cNvSpPr>
            <a:spLocks noGrp="1"/>
          </p:cNvSpPr>
          <p:nvPr>
            <p:ph type="title"/>
          </p:nvPr>
        </p:nvSpPr>
        <p:spPr/>
        <p:txBody>
          <a:bodyPr>
            <a:normAutofit/>
          </a:bodyPr>
          <a:lstStyle/>
          <a:p>
            <a:r>
              <a:rPr lang="en-US" sz="3000" dirty="0"/>
              <a:t>Module 4: Discussion</a:t>
            </a:r>
          </a:p>
        </p:txBody>
      </p:sp>
    </p:spTree>
    <p:extLst>
      <p:ext uri="{BB962C8B-B14F-4D97-AF65-F5344CB8AC3E}">
        <p14:creationId xmlns:p14="http://schemas.microsoft.com/office/powerpoint/2010/main" val="3312876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276A5B-9493-428F-84E3-F2E095B91C7A}" type="slidenum">
              <a:rPr lang="en-US" smtClean="0">
                <a:solidFill>
                  <a:prstClr val="black">
                    <a:tint val="75000"/>
                  </a:prstClr>
                </a:solidFill>
              </a:rPr>
              <a:pPr/>
              <a:t>31</a:t>
            </a:fld>
            <a:endParaRPr lang="en-US" dirty="0">
              <a:solidFill>
                <a:prstClr val="black">
                  <a:tint val="75000"/>
                </a:prstClr>
              </a:solidFill>
            </a:endParaRPr>
          </a:p>
        </p:txBody>
      </p:sp>
      <p:sp>
        <p:nvSpPr>
          <p:cNvPr id="4" name="Content Placeholder 3"/>
          <p:cNvSpPr>
            <a:spLocks noGrp="1"/>
          </p:cNvSpPr>
          <p:nvPr>
            <p:ph idx="1"/>
          </p:nvPr>
        </p:nvSpPr>
        <p:spPr>
          <a:xfrm>
            <a:off x="301752" y="914400"/>
            <a:ext cx="8232648" cy="4572000"/>
          </a:xfrm>
        </p:spPr>
        <p:txBody>
          <a:bodyPr>
            <a:noAutofit/>
          </a:bodyPr>
          <a:lstStyle/>
          <a:p>
            <a:pPr lvl="0">
              <a:spcBef>
                <a:spcPts val="600"/>
              </a:spcBef>
            </a:pPr>
            <a:r>
              <a:rPr lang="en-US" dirty="0"/>
              <a:t>Experiencing disasters can be upsetting, so it is important to pay attention to the emotional reactions of your </a:t>
            </a:r>
            <a:r>
              <a:rPr lang="en-US" b="1" dirty="0"/>
              <a:t>[employees/volunteers/ students/congregants]</a:t>
            </a:r>
            <a:r>
              <a:rPr lang="en-US" dirty="0"/>
              <a:t>. How is your organization prepared to support individuals who express anxiety or stress? </a:t>
            </a:r>
          </a:p>
          <a:p>
            <a:pPr lvl="0">
              <a:spcBef>
                <a:spcPts val="600"/>
              </a:spcBef>
            </a:pPr>
            <a:r>
              <a:rPr lang="en-US" dirty="0"/>
              <a:t>What can you do to support the community as it recovers? How can you improve your network and relationships to be better connected to the community to prepare for future events? </a:t>
            </a:r>
          </a:p>
        </p:txBody>
      </p:sp>
      <p:sp>
        <p:nvSpPr>
          <p:cNvPr id="2" name="Title 1"/>
          <p:cNvSpPr>
            <a:spLocks noGrp="1"/>
          </p:cNvSpPr>
          <p:nvPr>
            <p:ph type="title"/>
          </p:nvPr>
        </p:nvSpPr>
        <p:spPr/>
        <p:txBody>
          <a:bodyPr>
            <a:normAutofit/>
          </a:bodyPr>
          <a:lstStyle/>
          <a:p>
            <a:r>
              <a:rPr lang="en-US" sz="3000" dirty="0"/>
              <a:t>Module 4: Discussion (</a:t>
            </a:r>
            <a:r>
              <a:rPr lang="en-US" sz="3000" dirty="0" err="1"/>
              <a:t>cont</a:t>
            </a:r>
            <a:r>
              <a:rPr lang="en-US" sz="3000" dirty="0"/>
              <a:t>)</a:t>
            </a:r>
          </a:p>
        </p:txBody>
      </p:sp>
    </p:spTree>
    <p:extLst>
      <p:ext uri="{BB962C8B-B14F-4D97-AF65-F5344CB8AC3E}">
        <p14:creationId xmlns:p14="http://schemas.microsoft.com/office/powerpoint/2010/main" val="1222980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eak Block" title="Break Block"/>
          <p:cNvPicPr>
            <a:picLocks noChangeAspect="1"/>
          </p:cNvPicPr>
          <p:nvPr/>
        </p:nvPicPr>
        <p:blipFill rotWithShape="1">
          <a:blip r:embed="rId3">
            <a:extLst>
              <a:ext uri="{28A0092B-C50C-407E-A947-70E740481C1C}">
                <a14:useLocalDpi xmlns:a14="http://schemas.microsoft.com/office/drawing/2010/main" val="0"/>
              </a:ext>
            </a:extLst>
          </a:blip>
          <a:srcRect t="41414" b="20404"/>
          <a:stretch/>
        </p:blipFill>
        <p:spPr>
          <a:xfrm>
            <a:off x="0" y="2840182"/>
            <a:ext cx="9144000" cy="2618509"/>
          </a:xfrm>
          <a:prstGeom prst="rect">
            <a:avLst/>
          </a:prstGeom>
        </p:spPr>
      </p:pic>
      <p:sp>
        <p:nvSpPr>
          <p:cNvPr id="4" name="Title 7"/>
          <p:cNvSpPr>
            <a:spLocks noGrp="1"/>
          </p:cNvSpPr>
          <p:nvPr>
            <p:ph type="title"/>
          </p:nvPr>
        </p:nvSpPr>
        <p:spPr>
          <a:xfrm>
            <a:off x="3962400" y="3505200"/>
            <a:ext cx="4648200" cy="1143000"/>
          </a:xfrm>
        </p:spPr>
        <p:txBody>
          <a:bodyPr/>
          <a:lstStyle/>
          <a:p>
            <a:pPr algn="l"/>
            <a:r>
              <a:rPr lang="en-US" dirty="0">
                <a:solidFill>
                  <a:schemeClr val="bg1"/>
                </a:solidFill>
                <a:latin typeface="Franklin Gothic Book" panose="020B0503020102020204" pitchFamily="34" charset="0"/>
              </a:rPr>
              <a:t>Break</a:t>
            </a:r>
          </a:p>
        </p:txBody>
      </p:sp>
    </p:spTree>
    <p:extLst>
      <p:ext uri="{BB962C8B-B14F-4D97-AF65-F5344CB8AC3E}">
        <p14:creationId xmlns:p14="http://schemas.microsoft.com/office/powerpoint/2010/main" val="154518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276A5B-9493-428F-84E3-F2E095B91C7A}" type="slidenum">
              <a:rPr lang="en-US" smtClean="0">
                <a:solidFill>
                  <a:prstClr val="black">
                    <a:tint val="75000"/>
                  </a:prstClr>
                </a:solidFill>
              </a:rPr>
              <a:pPr/>
              <a:t>33</a:t>
            </a:fld>
            <a:endParaRPr lang="en-US" dirty="0">
              <a:solidFill>
                <a:prstClr val="black">
                  <a:tint val="75000"/>
                </a:prstClr>
              </a:solidFill>
            </a:endParaRPr>
          </a:p>
        </p:txBody>
      </p:sp>
      <p:sp>
        <p:nvSpPr>
          <p:cNvPr id="3" name="Content Placeholder 2"/>
          <p:cNvSpPr>
            <a:spLocks noGrp="1"/>
          </p:cNvSpPr>
          <p:nvPr>
            <p:ph idx="1"/>
          </p:nvPr>
        </p:nvSpPr>
        <p:spPr>
          <a:xfrm>
            <a:off x="457200" y="838200"/>
            <a:ext cx="8229600" cy="3657600"/>
          </a:xfrm>
        </p:spPr>
        <p:txBody>
          <a:bodyPr>
            <a:noAutofit/>
          </a:bodyPr>
          <a:lstStyle/>
          <a:p>
            <a:r>
              <a:rPr lang="en-US" dirty="0"/>
              <a:t>Ask both Participants and Observers to help identify organizational strengths and weaknesses, priorities, and ideas to make improvements. </a:t>
            </a:r>
          </a:p>
          <a:p>
            <a:r>
              <a:rPr lang="en-US" dirty="0"/>
              <a:t>Suggested prompts: </a:t>
            </a:r>
          </a:p>
          <a:p>
            <a:pPr lvl="1"/>
            <a:r>
              <a:rPr lang="en-US" dirty="0"/>
              <a:t>What strengths in your workplace’s emergency plans did this exercise identify? </a:t>
            </a:r>
          </a:p>
          <a:p>
            <a:pPr lvl="1"/>
            <a:r>
              <a:rPr lang="en-US" dirty="0"/>
              <a:t>What weaknesses in your workplace’s emergency plans did this exercise expose? </a:t>
            </a:r>
          </a:p>
          <a:p>
            <a:pPr lvl="1"/>
            <a:r>
              <a:rPr lang="en-US" dirty="0"/>
              <a:t>What unanticipated issues arose during the exercise? </a:t>
            </a:r>
          </a:p>
          <a:p>
            <a:pPr lvl="1"/>
            <a:r>
              <a:rPr lang="en-US" dirty="0"/>
              <a:t>What gaps were identified? </a:t>
            </a:r>
          </a:p>
          <a:p>
            <a:pPr lvl="1"/>
            <a:r>
              <a:rPr lang="en-US" dirty="0"/>
              <a:t>What are some high-priority issues that should be addressed? </a:t>
            </a:r>
          </a:p>
          <a:p>
            <a:pPr lvl="1"/>
            <a:r>
              <a:rPr lang="en-US" dirty="0"/>
              <a:t>What are some new ideas and recommendations for improvement? </a:t>
            </a:r>
            <a:endParaRPr lang="en-US" sz="2100" dirty="0">
              <a:solidFill>
                <a:schemeClr val="tx1"/>
              </a:solidFill>
            </a:endParaRPr>
          </a:p>
          <a:p>
            <a:pPr marL="0" indent="0">
              <a:spcBef>
                <a:spcPts val="600"/>
              </a:spcBef>
              <a:spcAft>
                <a:spcPts val="600"/>
              </a:spcAft>
              <a:buNone/>
            </a:pPr>
            <a:endParaRPr lang="en-US" sz="2300" dirty="0">
              <a:solidFill>
                <a:schemeClr val="tx1"/>
              </a:solidFill>
            </a:endParaRPr>
          </a:p>
        </p:txBody>
      </p:sp>
      <p:sp>
        <p:nvSpPr>
          <p:cNvPr id="2" name="Title 1"/>
          <p:cNvSpPr>
            <a:spLocks noGrp="1"/>
          </p:cNvSpPr>
          <p:nvPr>
            <p:ph type="title"/>
          </p:nvPr>
        </p:nvSpPr>
        <p:spPr/>
        <p:txBody>
          <a:bodyPr>
            <a:normAutofit/>
          </a:bodyPr>
          <a:lstStyle/>
          <a:p>
            <a:r>
              <a:rPr lang="en-US" sz="3200" dirty="0"/>
              <a:t>Hot Wash Discussion</a:t>
            </a:r>
          </a:p>
        </p:txBody>
      </p:sp>
    </p:spTree>
    <p:extLst>
      <p:ext uri="{BB962C8B-B14F-4D97-AF65-F5344CB8AC3E}">
        <p14:creationId xmlns:p14="http://schemas.microsoft.com/office/powerpoint/2010/main" val="2230133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34</a:t>
            </a:fld>
            <a:endParaRPr lang="en-US" dirty="0">
              <a:solidFill>
                <a:prstClr val="black">
                  <a:tint val="75000"/>
                </a:prstClr>
              </a:solidFill>
            </a:endParaRPr>
          </a:p>
        </p:txBody>
      </p:sp>
      <p:sp>
        <p:nvSpPr>
          <p:cNvPr id="3" name="Title 1"/>
          <p:cNvSpPr>
            <a:spLocks noGrp="1"/>
          </p:cNvSpPr>
          <p:nvPr>
            <p:ph type="title"/>
          </p:nvPr>
        </p:nvSpPr>
        <p:spPr>
          <a:xfrm>
            <a:off x="685800" y="2587752"/>
            <a:ext cx="7772400" cy="841248"/>
          </a:xfrm>
        </p:spPr>
        <p:txBody>
          <a:bodyPr>
            <a:noAutofit/>
          </a:bodyPr>
          <a:lstStyle/>
          <a:p>
            <a:pPr algn="ctr"/>
            <a:r>
              <a:rPr lang="en-US" sz="4400" b="1" dirty="0">
                <a:solidFill>
                  <a:schemeClr val="tx1">
                    <a:lumMod val="65000"/>
                    <a:lumOff val="35000"/>
                  </a:schemeClr>
                </a:solidFill>
                <a:latin typeface="Franklin Gothic Book" panose="020B0503020102020204" pitchFamily="34" charset="0"/>
                <a:cs typeface="Helvetica" pitchFamily="34" charset="0"/>
              </a:rPr>
              <a:t>Closing Comments</a:t>
            </a:r>
            <a:endParaRPr lang="en-US" sz="4400" b="0" dirty="0">
              <a:solidFill>
                <a:schemeClr val="tx1">
                  <a:lumMod val="65000"/>
                  <a:lumOff val="35000"/>
                </a:schemeClr>
              </a:solidFill>
              <a:latin typeface="Franklin Gothic Book" panose="020B0503020102020204" pitchFamily="34" charset="0"/>
              <a:cs typeface="Helvetica" pitchFamily="34" charset="0"/>
            </a:endParaRPr>
          </a:p>
        </p:txBody>
      </p:sp>
    </p:spTree>
    <p:extLst>
      <p:ext uri="{BB962C8B-B14F-4D97-AF65-F5344CB8AC3E}">
        <p14:creationId xmlns:p14="http://schemas.microsoft.com/office/powerpoint/2010/main" val="95613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276A5B-9493-428F-84E3-F2E095B91C7A}" type="slidenum">
              <a:rPr lang="en-US" smtClean="0">
                <a:solidFill>
                  <a:prstClr val="black">
                    <a:tint val="75000"/>
                  </a:prstClr>
                </a:solidFill>
              </a:rPr>
              <a:pPr/>
              <a:t>4</a:t>
            </a:fld>
            <a:endParaRPr lang="en-US" dirty="0">
              <a:solidFill>
                <a:prstClr val="black">
                  <a:tint val="75000"/>
                </a:prstClr>
              </a:solidFill>
            </a:endParaRPr>
          </a:p>
        </p:txBody>
      </p:sp>
      <p:sp>
        <p:nvSpPr>
          <p:cNvPr id="4" name="Content Placeholder 2"/>
          <p:cNvSpPr>
            <a:spLocks noGrp="1"/>
          </p:cNvSpPr>
          <p:nvPr>
            <p:ph idx="1"/>
          </p:nvPr>
        </p:nvSpPr>
        <p:spPr>
          <a:xfrm>
            <a:off x="457200" y="762000"/>
            <a:ext cx="8229600" cy="5867400"/>
          </a:xfrm>
        </p:spPr>
        <p:txBody>
          <a:bodyPr>
            <a:normAutofit/>
          </a:bodyPr>
          <a:lstStyle/>
          <a:p>
            <a:pPr>
              <a:lnSpc>
                <a:spcPct val="100000"/>
              </a:lnSpc>
            </a:pPr>
            <a:r>
              <a:rPr lang="en-US" sz="2800" dirty="0"/>
              <a:t>Test plans to prepare for, respond to and </a:t>
            </a:r>
            <a:br>
              <a:rPr lang="en-US" sz="2800" dirty="0"/>
            </a:br>
            <a:r>
              <a:rPr lang="en-US" sz="2800" dirty="0"/>
              <a:t>recover from a hurricane in our community.</a:t>
            </a:r>
          </a:p>
          <a:p>
            <a:pPr>
              <a:lnSpc>
                <a:spcPct val="100000"/>
              </a:lnSpc>
            </a:pPr>
            <a:r>
              <a:rPr lang="en-US" sz="2800" dirty="0"/>
              <a:t>Ensure effective coordination of plans and </a:t>
            </a:r>
            <a:br>
              <a:rPr lang="en-US" sz="2800" dirty="0"/>
            </a:br>
            <a:r>
              <a:rPr lang="en-US" sz="2800" dirty="0"/>
              <a:t>actions within the whole community.</a:t>
            </a:r>
          </a:p>
          <a:p>
            <a:pPr>
              <a:lnSpc>
                <a:spcPct val="100000"/>
              </a:lnSpc>
            </a:pPr>
            <a:r>
              <a:rPr lang="en-US" sz="2800" dirty="0"/>
              <a:t>Strengthen relationships with our </a:t>
            </a:r>
            <a:br>
              <a:rPr lang="en-US" sz="2800" dirty="0"/>
            </a:br>
            <a:r>
              <a:rPr lang="en-US" sz="2800" dirty="0"/>
              <a:t>response partners. </a:t>
            </a:r>
          </a:p>
          <a:p>
            <a:pPr>
              <a:lnSpc>
                <a:spcPct val="100000"/>
              </a:lnSpc>
            </a:pPr>
            <a:r>
              <a:rPr lang="en-US" sz="2800" dirty="0"/>
              <a:t>Identify any weaknesses in our plans, consider </a:t>
            </a:r>
            <a:br>
              <a:rPr lang="en-US" sz="2800" dirty="0"/>
            </a:br>
            <a:r>
              <a:rPr lang="en-US" sz="2800" dirty="0"/>
              <a:t>the best way to respond to our employees’ and customers’ needs, and ensure out facility is operational as soon as possible after the event.</a:t>
            </a:r>
          </a:p>
          <a:p>
            <a:pPr>
              <a:buNone/>
            </a:pPr>
            <a:endParaRPr lang="en-US" dirty="0"/>
          </a:p>
        </p:txBody>
      </p:sp>
      <p:sp>
        <p:nvSpPr>
          <p:cNvPr id="2" name="Title 1"/>
          <p:cNvSpPr>
            <a:spLocks noGrp="1"/>
          </p:cNvSpPr>
          <p:nvPr>
            <p:ph type="title"/>
          </p:nvPr>
        </p:nvSpPr>
        <p:spPr/>
        <p:txBody>
          <a:bodyPr>
            <a:normAutofit/>
          </a:bodyPr>
          <a:lstStyle/>
          <a:p>
            <a:r>
              <a:rPr lang="en-US" sz="3000" dirty="0"/>
              <a:t>Exercise Goals</a:t>
            </a:r>
          </a:p>
        </p:txBody>
      </p:sp>
    </p:spTree>
    <p:extLst>
      <p:ext uri="{BB962C8B-B14F-4D97-AF65-F5344CB8AC3E}">
        <p14:creationId xmlns:p14="http://schemas.microsoft.com/office/powerpoint/2010/main" val="59700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5</a:t>
            </a:fld>
            <a:endParaRPr lang="en-US" dirty="0"/>
          </a:p>
        </p:txBody>
      </p:sp>
      <p:sp>
        <p:nvSpPr>
          <p:cNvPr id="5" name="Content Placeholder 2"/>
          <p:cNvSpPr>
            <a:spLocks noGrp="1"/>
          </p:cNvSpPr>
          <p:nvPr>
            <p:ph idx="1"/>
          </p:nvPr>
        </p:nvSpPr>
        <p:spPr>
          <a:xfrm>
            <a:off x="495300" y="762000"/>
            <a:ext cx="8229600" cy="4343400"/>
          </a:xfrm>
        </p:spPr>
        <p:txBody>
          <a:bodyPr/>
          <a:lstStyle/>
          <a:p>
            <a:pPr>
              <a:lnSpc>
                <a:spcPct val="100000"/>
              </a:lnSpc>
            </a:pPr>
            <a:r>
              <a:rPr lang="en-US" sz="2800" dirty="0"/>
              <a:t>Assess the ability to effectively manage:</a:t>
            </a:r>
          </a:p>
          <a:p>
            <a:pPr lvl="1">
              <a:lnSpc>
                <a:spcPct val="100000"/>
              </a:lnSpc>
            </a:pPr>
            <a:r>
              <a:rPr lang="en-US" sz="2400" dirty="0"/>
              <a:t>Structural maintenance considerations.</a:t>
            </a:r>
          </a:p>
          <a:p>
            <a:pPr lvl="1">
              <a:lnSpc>
                <a:spcPct val="100000"/>
              </a:lnSpc>
            </a:pPr>
            <a:r>
              <a:rPr lang="en-US" sz="2400" dirty="0"/>
              <a:t>Flood mitigation.</a:t>
            </a:r>
          </a:p>
          <a:p>
            <a:pPr lvl="1">
              <a:lnSpc>
                <a:spcPct val="100000"/>
              </a:lnSpc>
            </a:pPr>
            <a:r>
              <a:rPr lang="en-US" sz="2400" dirty="0"/>
              <a:t>Storm shutters.</a:t>
            </a:r>
          </a:p>
          <a:p>
            <a:pPr lvl="1">
              <a:lnSpc>
                <a:spcPct val="100000"/>
              </a:lnSpc>
            </a:pPr>
            <a:r>
              <a:rPr lang="en-US" sz="2400" dirty="0"/>
              <a:t>Back-up power and water supplies.</a:t>
            </a:r>
          </a:p>
          <a:p>
            <a:pPr lvl="1">
              <a:lnSpc>
                <a:spcPct val="100000"/>
              </a:lnSpc>
            </a:pPr>
            <a:r>
              <a:rPr lang="en-US" sz="2400" dirty="0"/>
              <a:t>Supplies for staying on-site.</a:t>
            </a:r>
          </a:p>
          <a:p>
            <a:pPr lvl="1">
              <a:lnSpc>
                <a:spcPct val="100000"/>
              </a:lnSpc>
            </a:pPr>
            <a:r>
              <a:rPr lang="en-US" sz="2400" dirty="0"/>
              <a:t>Accessibility considerations. </a:t>
            </a:r>
            <a:endParaRPr lang="en-US" sz="2400" strike="sngStrike" dirty="0"/>
          </a:p>
          <a:p>
            <a:pPr lvl="1">
              <a:lnSpc>
                <a:spcPct val="100000"/>
              </a:lnSpc>
            </a:pPr>
            <a:r>
              <a:rPr lang="en-US" sz="2400" dirty="0"/>
              <a:t>Emergency repairs. </a:t>
            </a:r>
          </a:p>
          <a:p>
            <a:pPr marL="0" indent="0">
              <a:buNone/>
            </a:pPr>
            <a:endParaRPr lang="en-US" sz="2200" dirty="0"/>
          </a:p>
          <a:p>
            <a:pPr>
              <a:buNone/>
            </a:pPr>
            <a:endParaRPr lang="en-US" sz="2200" dirty="0"/>
          </a:p>
          <a:p>
            <a:pPr>
              <a:buNone/>
            </a:pPr>
            <a:endParaRPr lang="en-US" sz="2200" dirty="0"/>
          </a:p>
        </p:txBody>
      </p:sp>
      <p:sp>
        <p:nvSpPr>
          <p:cNvPr id="7" name="Title 1"/>
          <p:cNvSpPr>
            <a:spLocks noGrp="1"/>
          </p:cNvSpPr>
          <p:nvPr>
            <p:ph type="title"/>
          </p:nvPr>
        </p:nvSpPr>
        <p:spPr>
          <a:xfrm>
            <a:off x="-76200" y="0"/>
            <a:ext cx="9372600" cy="762000"/>
          </a:xfrm>
        </p:spPr>
        <p:txBody>
          <a:bodyPr>
            <a:noAutofit/>
          </a:bodyPr>
          <a:lstStyle/>
          <a:p>
            <a:pPr algn="ctr"/>
            <a:r>
              <a:rPr lang="en-US" sz="3000" dirty="0">
                <a:solidFill>
                  <a:schemeClr val="bg1"/>
                </a:solidFill>
              </a:rPr>
              <a:t>Objectives and Core Capabilities—Facilities</a:t>
            </a:r>
          </a:p>
        </p:txBody>
      </p:sp>
    </p:spTree>
    <p:extLst>
      <p:ext uri="{BB962C8B-B14F-4D97-AF65-F5344CB8AC3E}">
        <p14:creationId xmlns:p14="http://schemas.microsoft.com/office/powerpoint/2010/main" val="106339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6</a:t>
            </a:fld>
            <a:endParaRPr lang="en-US" dirty="0"/>
          </a:p>
        </p:txBody>
      </p:sp>
      <p:sp>
        <p:nvSpPr>
          <p:cNvPr id="5" name="Content Placeholder 2"/>
          <p:cNvSpPr>
            <a:spLocks noGrp="1"/>
          </p:cNvSpPr>
          <p:nvPr>
            <p:ph idx="1"/>
          </p:nvPr>
        </p:nvSpPr>
        <p:spPr>
          <a:xfrm>
            <a:off x="495300" y="990600"/>
            <a:ext cx="8229600" cy="4724400"/>
          </a:xfrm>
        </p:spPr>
        <p:txBody>
          <a:bodyPr/>
          <a:lstStyle/>
          <a:p>
            <a:pPr>
              <a:lnSpc>
                <a:spcPct val="100000"/>
              </a:lnSpc>
            </a:pPr>
            <a:r>
              <a:rPr lang="en-US" sz="2800" dirty="0"/>
              <a:t>Assess the ability to effectively provide:</a:t>
            </a:r>
          </a:p>
          <a:p>
            <a:pPr lvl="1">
              <a:lnSpc>
                <a:spcPct val="100000"/>
              </a:lnSpc>
            </a:pPr>
            <a:r>
              <a:rPr lang="en-US" sz="2400" dirty="0"/>
              <a:t>Employee notification and alerts</a:t>
            </a:r>
          </a:p>
          <a:p>
            <a:pPr lvl="1">
              <a:lnSpc>
                <a:spcPct val="100000"/>
              </a:lnSpc>
            </a:pPr>
            <a:r>
              <a:rPr lang="en-US" sz="2400" dirty="0"/>
              <a:t>Early release/telework policies</a:t>
            </a:r>
          </a:p>
          <a:p>
            <a:pPr lvl="1">
              <a:lnSpc>
                <a:spcPct val="100000"/>
              </a:lnSpc>
            </a:pPr>
            <a:r>
              <a:rPr lang="en-US" sz="2400" dirty="0"/>
              <a:t>Flexible work schedules</a:t>
            </a:r>
          </a:p>
          <a:p>
            <a:pPr lvl="1">
              <a:lnSpc>
                <a:spcPct val="100000"/>
              </a:lnSpc>
            </a:pPr>
            <a:r>
              <a:rPr lang="en-US" sz="2400" dirty="0"/>
              <a:t>Payroll and insurance policies</a:t>
            </a:r>
          </a:p>
          <a:p>
            <a:pPr lvl="1">
              <a:lnSpc>
                <a:spcPct val="100000"/>
              </a:lnSpc>
            </a:pPr>
            <a:r>
              <a:rPr lang="en-US" sz="2400" dirty="0"/>
              <a:t>Employee insurance policies</a:t>
            </a:r>
          </a:p>
          <a:p>
            <a:pPr lvl="1">
              <a:lnSpc>
                <a:spcPct val="100000"/>
              </a:lnSpc>
            </a:pPr>
            <a:r>
              <a:rPr lang="en-US" sz="2400" dirty="0"/>
              <a:t>Employee/family reunification procedures</a:t>
            </a:r>
          </a:p>
          <a:p>
            <a:pPr lvl="1">
              <a:lnSpc>
                <a:spcPct val="100000"/>
              </a:lnSpc>
            </a:pPr>
            <a:r>
              <a:rPr lang="en-US" sz="2400" dirty="0"/>
              <a:t>First-aid training for employees with access to </a:t>
            </a:r>
            <a:br>
              <a:rPr lang="en-US" sz="2400" dirty="0"/>
            </a:br>
            <a:r>
              <a:rPr lang="en-US" sz="2400" dirty="0"/>
              <a:t>medical supplies</a:t>
            </a:r>
          </a:p>
          <a:p>
            <a:pPr lvl="1">
              <a:lnSpc>
                <a:spcPct val="100000"/>
              </a:lnSpc>
            </a:pPr>
            <a:r>
              <a:rPr lang="en-US" sz="2400" dirty="0"/>
              <a:t>Capacity to ensure accessibility for individuals with disabilities or access and functional needs.</a:t>
            </a:r>
            <a:endParaRPr lang="en-US" sz="2400" b="1" dirty="0"/>
          </a:p>
          <a:p>
            <a:pPr marL="0" indent="0">
              <a:buNone/>
            </a:pPr>
            <a:endParaRPr lang="en-US" sz="2200" dirty="0"/>
          </a:p>
          <a:p>
            <a:pPr>
              <a:buNone/>
            </a:pPr>
            <a:endParaRPr lang="en-US" sz="2200" dirty="0"/>
          </a:p>
          <a:p>
            <a:pPr>
              <a:buNone/>
            </a:pPr>
            <a:endParaRPr lang="en-US" sz="2200" dirty="0"/>
          </a:p>
        </p:txBody>
      </p:sp>
      <p:sp>
        <p:nvSpPr>
          <p:cNvPr id="7" name="Title 1"/>
          <p:cNvSpPr>
            <a:spLocks noGrp="1"/>
          </p:cNvSpPr>
          <p:nvPr>
            <p:ph type="title"/>
          </p:nvPr>
        </p:nvSpPr>
        <p:spPr>
          <a:xfrm>
            <a:off x="-76200" y="0"/>
            <a:ext cx="9372600" cy="838200"/>
          </a:xfrm>
          <a:solidFill>
            <a:srgbClr val="005288"/>
          </a:solidFill>
        </p:spPr>
        <p:txBody>
          <a:bodyPr>
            <a:noAutofit/>
          </a:bodyPr>
          <a:lstStyle/>
          <a:p>
            <a:pPr algn="ctr">
              <a:lnSpc>
                <a:spcPct val="80000"/>
              </a:lnSpc>
            </a:pPr>
            <a:r>
              <a:rPr lang="en-US" sz="3000" dirty="0">
                <a:solidFill>
                  <a:schemeClr val="bg1"/>
                </a:solidFill>
              </a:rPr>
              <a:t>Objectives and Core Capabilities—</a:t>
            </a:r>
            <a:br>
              <a:rPr lang="en-US" sz="3000" dirty="0">
                <a:solidFill>
                  <a:schemeClr val="bg1"/>
                </a:solidFill>
              </a:rPr>
            </a:br>
            <a:r>
              <a:rPr lang="en-US" sz="3000" dirty="0">
                <a:solidFill>
                  <a:schemeClr val="bg1"/>
                </a:solidFill>
              </a:rPr>
              <a:t>Human Resources Policies</a:t>
            </a:r>
          </a:p>
        </p:txBody>
      </p:sp>
    </p:spTree>
    <p:extLst>
      <p:ext uri="{BB962C8B-B14F-4D97-AF65-F5344CB8AC3E}">
        <p14:creationId xmlns:p14="http://schemas.microsoft.com/office/powerpoint/2010/main" val="174427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7</a:t>
            </a:fld>
            <a:endParaRPr lang="en-US" dirty="0"/>
          </a:p>
        </p:txBody>
      </p:sp>
      <p:sp>
        <p:nvSpPr>
          <p:cNvPr id="5" name="Content Placeholder 2"/>
          <p:cNvSpPr>
            <a:spLocks noGrp="1"/>
          </p:cNvSpPr>
          <p:nvPr>
            <p:ph idx="1"/>
          </p:nvPr>
        </p:nvSpPr>
        <p:spPr>
          <a:xfrm>
            <a:off x="457200" y="1143000"/>
            <a:ext cx="8229600" cy="4343400"/>
          </a:xfrm>
        </p:spPr>
        <p:txBody>
          <a:bodyPr/>
          <a:lstStyle/>
          <a:p>
            <a:pPr>
              <a:lnSpc>
                <a:spcPct val="100000"/>
              </a:lnSpc>
            </a:pPr>
            <a:r>
              <a:rPr lang="en-US" sz="2800" dirty="0"/>
              <a:t>Assess the ability to:</a:t>
            </a:r>
          </a:p>
          <a:p>
            <a:pPr lvl="1">
              <a:lnSpc>
                <a:spcPct val="100000"/>
              </a:lnSpc>
            </a:pPr>
            <a:r>
              <a:rPr lang="en-US" sz="2400" dirty="0"/>
              <a:t>Implement plans to operate at an alternate location.</a:t>
            </a:r>
          </a:p>
          <a:p>
            <a:pPr lvl="1">
              <a:lnSpc>
                <a:spcPct val="100000"/>
              </a:lnSpc>
            </a:pPr>
            <a:r>
              <a:rPr lang="en-US" sz="2400" dirty="0"/>
              <a:t>Access important data.</a:t>
            </a:r>
          </a:p>
          <a:p>
            <a:pPr lvl="1">
              <a:lnSpc>
                <a:spcPct val="100000"/>
              </a:lnSpc>
            </a:pPr>
            <a:r>
              <a:rPr lang="en-US" sz="2400" dirty="0"/>
              <a:t>Define roles and responsibilities.</a:t>
            </a:r>
          </a:p>
          <a:p>
            <a:pPr lvl="1">
              <a:lnSpc>
                <a:spcPct val="100000"/>
              </a:lnSpc>
            </a:pPr>
            <a:r>
              <a:rPr lang="en-US" sz="2400" dirty="0"/>
              <a:t>Access insurance policies.</a:t>
            </a:r>
          </a:p>
          <a:p>
            <a:pPr lvl="1">
              <a:lnSpc>
                <a:spcPct val="100000"/>
              </a:lnSpc>
            </a:pPr>
            <a:r>
              <a:rPr lang="en-US" sz="2400" dirty="0"/>
              <a:t>Manage supplier and customer relationships. </a:t>
            </a:r>
          </a:p>
          <a:p>
            <a:pPr lvl="1">
              <a:lnSpc>
                <a:spcPct val="100000"/>
              </a:lnSpc>
            </a:pPr>
            <a:r>
              <a:rPr lang="en-US" sz="2400" dirty="0"/>
              <a:t>Implement plans and processes to resume operations. </a:t>
            </a:r>
          </a:p>
          <a:p>
            <a:pPr>
              <a:buNone/>
            </a:pPr>
            <a:endParaRPr lang="en-US" dirty="0"/>
          </a:p>
          <a:p>
            <a:pPr>
              <a:buNone/>
            </a:pPr>
            <a:endParaRPr lang="en-US" sz="2200" dirty="0"/>
          </a:p>
        </p:txBody>
      </p:sp>
      <p:sp>
        <p:nvSpPr>
          <p:cNvPr id="7" name="Title 1"/>
          <p:cNvSpPr>
            <a:spLocks noGrp="1"/>
          </p:cNvSpPr>
          <p:nvPr>
            <p:ph type="title"/>
          </p:nvPr>
        </p:nvSpPr>
        <p:spPr>
          <a:xfrm>
            <a:off x="0" y="76200"/>
            <a:ext cx="9144000" cy="838200"/>
          </a:xfrm>
          <a:solidFill>
            <a:srgbClr val="003366"/>
          </a:solidFill>
        </p:spPr>
        <p:txBody>
          <a:bodyPr>
            <a:noAutofit/>
          </a:bodyPr>
          <a:lstStyle/>
          <a:p>
            <a:pPr algn="ctr">
              <a:lnSpc>
                <a:spcPct val="80000"/>
              </a:lnSpc>
            </a:pPr>
            <a:r>
              <a:rPr lang="en-US" sz="3000" dirty="0">
                <a:solidFill>
                  <a:schemeClr val="bg1"/>
                </a:solidFill>
              </a:rPr>
              <a:t>Objectives and Core Capabilities—</a:t>
            </a:r>
            <a:br>
              <a:rPr lang="en-US" sz="3000" dirty="0">
                <a:solidFill>
                  <a:schemeClr val="bg1"/>
                </a:solidFill>
              </a:rPr>
            </a:br>
            <a:r>
              <a:rPr lang="en-US" sz="3000" dirty="0">
                <a:solidFill>
                  <a:schemeClr val="bg1"/>
                </a:solidFill>
              </a:rPr>
              <a:t>Continuity of Operations Plans</a:t>
            </a:r>
          </a:p>
        </p:txBody>
      </p:sp>
    </p:spTree>
    <p:extLst>
      <p:ext uri="{BB962C8B-B14F-4D97-AF65-F5344CB8AC3E}">
        <p14:creationId xmlns:p14="http://schemas.microsoft.com/office/powerpoint/2010/main" val="311312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8</a:t>
            </a:fld>
            <a:endParaRPr lang="en-US" dirty="0"/>
          </a:p>
        </p:txBody>
      </p:sp>
      <p:sp>
        <p:nvSpPr>
          <p:cNvPr id="5" name="Content Placeholder 2"/>
          <p:cNvSpPr>
            <a:spLocks noGrp="1"/>
          </p:cNvSpPr>
          <p:nvPr>
            <p:ph idx="1"/>
          </p:nvPr>
        </p:nvSpPr>
        <p:spPr>
          <a:xfrm>
            <a:off x="457200" y="1143000"/>
            <a:ext cx="8229600" cy="4343400"/>
          </a:xfrm>
        </p:spPr>
        <p:txBody>
          <a:bodyPr/>
          <a:lstStyle/>
          <a:p>
            <a:pPr lvl="0">
              <a:lnSpc>
                <a:spcPct val="100000"/>
              </a:lnSpc>
            </a:pPr>
            <a:r>
              <a:rPr lang="en-US" sz="2800" dirty="0"/>
              <a:t>Asses the ability to provide:</a:t>
            </a:r>
          </a:p>
          <a:p>
            <a:pPr lvl="1">
              <a:lnSpc>
                <a:spcPct val="100000"/>
              </a:lnSpc>
            </a:pPr>
            <a:r>
              <a:rPr lang="en-US" sz="2400" dirty="0"/>
              <a:t>Critical information and updates during the emergency through multiple notification systems.</a:t>
            </a:r>
          </a:p>
          <a:p>
            <a:pPr lvl="1">
              <a:lnSpc>
                <a:spcPct val="100000"/>
              </a:lnSpc>
            </a:pPr>
            <a:r>
              <a:rPr lang="en-US" sz="2400" dirty="0"/>
              <a:t>Guidance on how to protect critical assets.</a:t>
            </a:r>
          </a:p>
          <a:p>
            <a:pPr lvl="1">
              <a:lnSpc>
                <a:spcPct val="100000"/>
              </a:lnSpc>
            </a:pPr>
            <a:r>
              <a:rPr lang="en-US" sz="2400" dirty="0"/>
              <a:t>Plans to provide first aid.</a:t>
            </a:r>
          </a:p>
          <a:p>
            <a:pPr lvl="1">
              <a:lnSpc>
                <a:spcPct val="100000"/>
              </a:lnSpc>
            </a:pPr>
            <a:r>
              <a:rPr lang="en-US" sz="2400" dirty="0"/>
              <a:t>Protocols for communicating with local first responders and critical infrastructure providers.</a:t>
            </a:r>
          </a:p>
          <a:p>
            <a:pPr lvl="1">
              <a:lnSpc>
                <a:spcPct val="100000"/>
              </a:lnSpc>
            </a:pPr>
            <a:r>
              <a:rPr lang="en-US" sz="2400" dirty="0"/>
              <a:t>Delegation of authority and secession planning.</a:t>
            </a:r>
          </a:p>
          <a:p>
            <a:pPr lvl="1">
              <a:lnSpc>
                <a:spcPct val="100000"/>
              </a:lnSpc>
            </a:pPr>
            <a:r>
              <a:rPr lang="en-US" sz="2400" dirty="0"/>
              <a:t>Cooperation and coordination with local, tribal, regional, State, and Federal emergency preparedness officials. </a:t>
            </a:r>
          </a:p>
          <a:p>
            <a:pPr>
              <a:buNone/>
            </a:pPr>
            <a:endParaRPr lang="en-US" sz="2200" dirty="0"/>
          </a:p>
          <a:p>
            <a:pPr>
              <a:buNone/>
            </a:pPr>
            <a:endParaRPr lang="en-US" sz="2200" dirty="0"/>
          </a:p>
        </p:txBody>
      </p:sp>
      <p:sp>
        <p:nvSpPr>
          <p:cNvPr id="7" name="Title 1"/>
          <p:cNvSpPr>
            <a:spLocks noGrp="1"/>
          </p:cNvSpPr>
          <p:nvPr>
            <p:ph type="title"/>
          </p:nvPr>
        </p:nvSpPr>
        <p:spPr>
          <a:xfrm>
            <a:off x="0" y="76200"/>
            <a:ext cx="9144000" cy="838200"/>
          </a:xfrm>
          <a:solidFill>
            <a:srgbClr val="003366"/>
          </a:solidFill>
        </p:spPr>
        <p:txBody>
          <a:bodyPr>
            <a:noAutofit/>
          </a:bodyPr>
          <a:lstStyle/>
          <a:p>
            <a:pPr algn="ctr">
              <a:lnSpc>
                <a:spcPct val="80000"/>
              </a:lnSpc>
            </a:pPr>
            <a:r>
              <a:rPr lang="en-US" sz="3000" dirty="0">
                <a:solidFill>
                  <a:schemeClr val="bg1"/>
                </a:solidFill>
              </a:rPr>
              <a:t>Objectives and Core Capabilities—</a:t>
            </a:r>
            <a:br>
              <a:rPr lang="en-US" sz="3000" dirty="0">
                <a:solidFill>
                  <a:schemeClr val="bg1"/>
                </a:solidFill>
              </a:rPr>
            </a:br>
            <a:r>
              <a:rPr lang="en-US" sz="3000" dirty="0">
                <a:solidFill>
                  <a:schemeClr val="bg1"/>
                </a:solidFill>
              </a:rPr>
              <a:t>Emergency Operations Plans</a:t>
            </a:r>
          </a:p>
        </p:txBody>
      </p:sp>
    </p:spTree>
    <p:extLst>
      <p:ext uri="{BB962C8B-B14F-4D97-AF65-F5344CB8AC3E}">
        <p14:creationId xmlns:p14="http://schemas.microsoft.com/office/powerpoint/2010/main" val="63354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9</a:t>
            </a:fld>
            <a:endParaRPr lang="en-US" dirty="0"/>
          </a:p>
        </p:txBody>
      </p:sp>
      <p:sp>
        <p:nvSpPr>
          <p:cNvPr id="5" name="Content Placeholder 2"/>
          <p:cNvSpPr>
            <a:spLocks noGrp="1"/>
          </p:cNvSpPr>
          <p:nvPr>
            <p:ph idx="1"/>
          </p:nvPr>
        </p:nvSpPr>
        <p:spPr>
          <a:xfrm>
            <a:off x="457200" y="1143000"/>
            <a:ext cx="8229600" cy="4343400"/>
          </a:xfrm>
        </p:spPr>
        <p:txBody>
          <a:bodyPr/>
          <a:lstStyle/>
          <a:p>
            <a:pPr>
              <a:lnSpc>
                <a:spcPct val="100000"/>
              </a:lnSpc>
            </a:pPr>
            <a:r>
              <a:rPr lang="en-US" sz="2800" dirty="0"/>
              <a:t>Assess the ability to: </a:t>
            </a:r>
          </a:p>
          <a:p>
            <a:pPr lvl="1">
              <a:lnSpc>
                <a:spcPct val="100000"/>
              </a:lnSpc>
            </a:pPr>
            <a:r>
              <a:rPr lang="en-US" sz="2400" dirty="0"/>
              <a:t>Effectively track the location of on-duty staff and sheltered patients in the dialysis facilities' care</a:t>
            </a:r>
          </a:p>
          <a:p>
            <a:pPr lvl="1">
              <a:lnSpc>
                <a:spcPct val="100000"/>
              </a:lnSpc>
            </a:pPr>
            <a:r>
              <a:rPr lang="en-US" sz="2400" dirty="0"/>
              <a:t>Provide a means to shelter in place for patients, staff, and volunteers. </a:t>
            </a:r>
          </a:p>
          <a:p>
            <a:pPr lvl="1">
              <a:lnSpc>
                <a:spcPct val="100000"/>
              </a:lnSpc>
            </a:pPr>
            <a:r>
              <a:rPr lang="en-US" sz="2400" dirty="0"/>
              <a:t>Ensure safe evacuation for of the dialysis facility. </a:t>
            </a:r>
          </a:p>
          <a:p>
            <a:pPr lvl="1">
              <a:lnSpc>
                <a:spcPct val="100000"/>
              </a:lnSpc>
            </a:pPr>
            <a:r>
              <a:rPr lang="en-US" sz="2400" dirty="0"/>
              <a:t>Make plans for arrangements with other dialysis facilities or other providers to receive patients.</a:t>
            </a:r>
          </a:p>
          <a:p>
            <a:pPr marL="0" indent="0">
              <a:buNone/>
            </a:pPr>
            <a:endParaRPr lang="en-US" sz="2200" dirty="0"/>
          </a:p>
          <a:p>
            <a:pPr>
              <a:buNone/>
            </a:pPr>
            <a:endParaRPr lang="en-US" sz="2200" dirty="0"/>
          </a:p>
          <a:p>
            <a:pPr>
              <a:buNone/>
            </a:pPr>
            <a:endParaRPr lang="en-US" sz="2200" dirty="0"/>
          </a:p>
        </p:txBody>
      </p:sp>
      <p:sp>
        <p:nvSpPr>
          <p:cNvPr id="7" name="Title 1"/>
          <p:cNvSpPr>
            <a:spLocks noGrp="1"/>
          </p:cNvSpPr>
          <p:nvPr>
            <p:ph type="title"/>
          </p:nvPr>
        </p:nvSpPr>
        <p:spPr>
          <a:xfrm>
            <a:off x="0" y="76200"/>
            <a:ext cx="9144000" cy="838200"/>
          </a:xfrm>
          <a:solidFill>
            <a:srgbClr val="003366"/>
          </a:solidFill>
        </p:spPr>
        <p:txBody>
          <a:bodyPr>
            <a:noAutofit/>
          </a:bodyPr>
          <a:lstStyle/>
          <a:p>
            <a:pPr algn="ctr">
              <a:lnSpc>
                <a:spcPct val="80000"/>
              </a:lnSpc>
            </a:pPr>
            <a:r>
              <a:rPr lang="en-US" sz="3000" dirty="0">
                <a:solidFill>
                  <a:schemeClr val="bg1"/>
                </a:solidFill>
              </a:rPr>
              <a:t>Objectives and Core Capabilities—</a:t>
            </a:r>
            <a:br>
              <a:rPr lang="en-US" sz="3000" dirty="0">
                <a:solidFill>
                  <a:schemeClr val="bg1"/>
                </a:solidFill>
              </a:rPr>
            </a:br>
            <a:r>
              <a:rPr lang="en-US" sz="3000" dirty="0">
                <a:solidFill>
                  <a:schemeClr val="bg1"/>
                </a:solidFill>
              </a:rPr>
              <a:t>Policies and Procedures</a:t>
            </a:r>
          </a:p>
        </p:txBody>
      </p:sp>
    </p:spTree>
    <p:extLst>
      <p:ext uri="{BB962C8B-B14F-4D97-AF65-F5344CB8AC3E}">
        <p14:creationId xmlns:p14="http://schemas.microsoft.com/office/powerpoint/2010/main" val="385943909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4E6717E8D334DB41EECC6BFB9AFD2" ma:contentTypeVersion="0" ma:contentTypeDescription="Create a new document." ma:contentTypeScope="" ma:versionID="e040c4fd0f68f005cdd4875e4a8a37c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13F7A25-CA01-434A-99A7-34D483949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8674AD0-B402-48E9-B3D8-007EA28D303F}">
  <ds:schemaRefs>
    <ds:schemaRef ds:uri="http://schemas.microsoft.com/sharepoint/v3/contenttype/forms"/>
  </ds:schemaRefs>
</ds:datastoreItem>
</file>

<file path=customXml/itemProps3.xml><?xml version="1.0" encoding="utf-8"?>
<ds:datastoreItem xmlns:ds="http://schemas.openxmlformats.org/officeDocument/2006/customXml" ds:itemID="{2D103FBB-9B15-474B-8CC5-66C11BF57626}">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11313</TotalTime>
  <Words>3506</Words>
  <Application>Microsoft Office PowerPoint</Application>
  <PresentationFormat>On-screen Show (4:3)</PresentationFormat>
  <Paragraphs>440</Paragraphs>
  <Slides>34</Slides>
  <Notes>33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ＭＳ Ｐゴシック</vt:lpstr>
      <vt:lpstr>Arial</vt:lpstr>
      <vt:lpstr>Arial Narrow</vt:lpstr>
      <vt:lpstr>Calibri</vt:lpstr>
      <vt:lpstr>Franklin Gothic Book</vt:lpstr>
      <vt:lpstr>Georgia</vt:lpstr>
      <vt:lpstr>Helvetica</vt:lpstr>
      <vt:lpstr>Wingdings</vt:lpstr>
      <vt:lpstr>2_Office Theme</vt:lpstr>
      <vt:lpstr>Office Theme</vt:lpstr>
      <vt:lpstr>1_Office Theme</vt:lpstr>
      <vt:lpstr>3_Office Theme</vt:lpstr>
      <vt:lpstr>4_Office Theme</vt:lpstr>
      <vt:lpstr>6_Office Theme</vt:lpstr>
      <vt:lpstr>7_Office Theme</vt:lpstr>
      <vt:lpstr>[Insert Name] Hurricane Dialysis Facility Tabletop Exercise  </vt:lpstr>
      <vt:lpstr>Welcome and Introductions</vt:lpstr>
      <vt:lpstr>Housekeeping</vt:lpstr>
      <vt:lpstr>Exercise Goals</vt:lpstr>
      <vt:lpstr>Objectives and Core Capabilities—Facilities</vt:lpstr>
      <vt:lpstr>Objectives and Core Capabilities— Human Resources Policies</vt:lpstr>
      <vt:lpstr>Objectives and Core Capabilities— Continuity of Operations Plans</vt:lpstr>
      <vt:lpstr>Objectives and Core Capabilities— Emergency Operations Plans</vt:lpstr>
      <vt:lpstr>Objectives and Core Capabilities— Policies and Procedures</vt:lpstr>
      <vt:lpstr>Roles and Responsibilities </vt:lpstr>
      <vt:lpstr>Rules for Players</vt:lpstr>
      <vt:lpstr>Module 1</vt:lpstr>
      <vt:lpstr>Initial Scenario</vt:lpstr>
      <vt:lpstr>OPTIONAL: Local Photos</vt:lpstr>
      <vt:lpstr>OPTIONAL: Module 1 Key Issues </vt:lpstr>
      <vt:lpstr>Module 1 Discussion </vt:lpstr>
      <vt:lpstr>Break</vt:lpstr>
      <vt:lpstr>Module 2</vt:lpstr>
      <vt:lpstr>Scenario Update #1 </vt:lpstr>
      <vt:lpstr>OPTIONAL: Module 2 Key Issues </vt:lpstr>
      <vt:lpstr>Module 2 Discussion </vt:lpstr>
      <vt:lpstr>Module 3</vt:lpstr>
      <vt:lpstr>Scenario Update #2</vt:lpstr>
      <vt:lpstr>Module 3: Key Issues</vt:lpstr>
      <vt:lpstr>Module 3: Discussion</vt:lpstr>
      <vt:lpstr>Module 4</vt:lpstr>
      <vt:lpstr>Scenario Update #3</vt:lpstr>
      <vt:lpstr>Scenario Update #3 (cont.)</vt:lpstr>
      <vt:lpstr>Module 4: Key Issues</vt:lpstr>
      <vt:lpstr>Module 4: Discussion</vt:lpstr>
      <vt:lpstr>Module 4: Discussion (cont)</vt:lpstr>
      <vt:lpstr>Break</vt:lpstr>
      <vt:lpstr>Hot Wash Discussion</vt:lpstr>
      <vt:lpstr>Closing Comments</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Whole Community Tabletop Exercise</dc:title>
  <dc:subject>Outline for a community presentation exercise / facilitated discussion about hurricane preparedness.</dc:subject>
  <dc:creator>FEMA;America's Prepareathon!</dc:creator>
  <cp:keywords>FEMA, America’s Prepareathon, Emergency, Prepare, Preparedness, Presentation, Discussion, Whole Community Tabletop Exercise, Hurricane</cp:keywords>
  <cp:lastModifiedBy>Jenna J. Zubia</cp:lastModifiedBy>
  <cp:revision>593</cp:revision>
  <cp:lastPrinted>2013-12-11T20:25:47Z</cp:lastPrinted>
  <dcterms:created xsi:type="dcterms:W3CDTF">2013-01-09T13:39:22Z</dcterms:created>
  <dcterms:modified xsi:type="dcterms:W3CDTF">2018-03-21T18:11:41Z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0x010100AEC4E6717E8D334DB41EECC6BFB9AFD2</vt:lpwstr>
  </property>
</Properties>
</file>